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57" r:id="rId3"/>
    <p:sldId id="264" r:id="rId4"/>
    <p:sldId id="266" r:id="rId5"/>
    <p:sldId id="267" r:id="rId6"/>
    <p:sldId id="268" r:id="rId7"/>
    <p:sldId id="26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7BC3AC-32F3-473B-B1DD-68762ACC9687}" type="datetimeFigureOut">
              <a:rPr lang="en-GB"/>
              <a:pPr>
                <a:defRPr/>
              </a:pPr>
              <a:t>22/04/2015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DB0F0B-A764-4E07-9FF3-52AB485B32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56A21C-8D2E-48C3-A18F-1FF5288705C2}" type="slidenum">
              <a:rPr lang="en-GB" altLang="en-US" smtClean="0">
                <a:latin typeface="Times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047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1BC75-590A-4B51-893C-1D6CBAC25B3C}" type="datetimeFigureOut">
              <a:rPr lang="en-GB"/>
              <a:pPr>
                <a:defRPr/>
              </a:pPr>
              <a:t>22/04/2015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DDCBB-9BFE-4107-B268-C45D6E4313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B7D22-F29A-4191-A8DB-686C68FE2772}" type="datetimeFigureOut">
              <a:rPr lang="en-GB"/>
              <a:pPr>
                <a:defRPr/>
              </a:pPr>
              <a:t>22/04/2015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32FAD-8A77-4934-B23E-BFD32118E4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2BFEE-129B-4466-961E-905DBF777758}" type="datetimeFigureOut">
              <a:rPr lang="en-GB"/>
              <a:pPr>
                <a:defRPr/>
              </a:pPr>
              <a:t>22/04/2015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675EA-1B6D-4A37-B82F-DAE2694731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271BB-A72A-41DE-B141-8F3D0362C740}" type="datetimeFigureOut">
              <a:rPr lang="en-GB"/>
              <a:pPr>
                <a:defRPr/>
              </a:pPr>
              <a:t>22/04/2015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CDCF3-E38C-4933-A802-BCEDEE2539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95D2D-BB56-4FC9-85CE-508800A559EC}" type="datetimeFigureOut">
              <a:rPr lang="en-GB"/>
              <a:pPr>
                <a:defRPr/>
              </a:pPr>
              <a:t>22/04/2015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B1955-8B3C-4121-8B16-3F1B02932B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32ACE-3A3D-459B-A07E-5665E3CABC50}" type="datetimeFigureOut">
              <a:rPr lang="en-GB"/>
              <a:pPr>
                <a:defRPr/>
              </a:pPr>
              <a:t>22/04/2015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D6AC3-8279-448B-8BF1-481868D40A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A7A72-5B87-496B-BFF2-06EA2ABD1F07}" type="datetimeFigureOut">
              <a:rPr lang="en-GB"/>
              <a:pPr>
                <a:defRPr/>
              </a:pPr>
              <a:t>22/04/2015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51DA3-C92D-4F38-9698-09B2C79C8C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5F013-3FA8-4A6F-B137-EBAC84CE91CD}" type="datetimeFigureOut">
              <a:rPr lang="en-GB"/>
              <a:pPr>
                <a:defRPr/>
              </a:pPr>
              <a:t>22/04/2015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B01B1-E3B8-4A83-999B-C1A8063C7E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03257-9FA7-4781-A17E-762689DFEE52}" type="datetimeFigureOut">
              <a:rPr lang="en-GB"/>
              <a:pPr>
                <a:defRPr/>
              </a:pPr>
              <a:t>22/04/2015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CC462-838D-4D44-A384-FF089ECD9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BD0C4-7DBF-4A8E-8995-CC3EE9C392CB}" type="datetimeFigureOut">
              <a:rPr lang="en-GB"/>
              <a:pPr>
                <a:defRPr/>
              </a:pPr>
              <a:t>22/04/2015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0200A-993C-4719-97BF-B2AE432153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86A0D-97D7-45A9-81BD-A6C85C5F51A2}" type="datetimeFigureOut">
              <a:rPr lang="en-GB"/>
              <a:pPr>
                <a:defRPr/>
              </a:pPr>
              <a:t>22/04/2015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F258B-2FDC-4B44-81A8-A47FEC99E7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B7EEFD-505A-4856-9561-E9C7961F9EA1}" type="datetimeFigureOut">
              <a:rPr lang="en-GB"/>
              <a:pPr>
                <a:defRPr/>
              </a:pPr>
              <a:t>22/04/2015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7D2299-A9FF-474C-8D52-CE388FA8E6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.uk/url?sa=i&amp;rct=j&amp;q=&amp;esrc=s&amp;frm=1&amp;source=images&amp;cd=&amp;cad=rja&amp;docid=kExxr1-iAfu-uM&amp;tbnid=2iRxJoYyso6evM:&amp;ved=0CAUQjRw&amp;url=http://www.dipity.com/D96B04/World-War-2-Timeline/&amp;ei=RsUjUYakDPGR0QXP0IHYBg&amp;psig=AFQjCNEXcfjC2Wn3uwPr-heP7ppkdJpOQQ&amp;ust=1361385096245417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png"/><Relationship Id="rId7" Type="http://schemas.openxmlformats.org/officeDocument/2006/relationships/hyperlink" Target="http://www.google.co.uk/url?sa=i&amp;rct=j&amp;q=&amp;esrc=s&amp;frm=1&amp;source=images&amp;cd=&amp;cad=rja&amp;docid=kExxr1-iAfu-uM&amp;tbnid=2iRxJoYyso6evM:&amp;ved=0CAUQjRw&amp;url=http://www.dipity.com/D96B04/World-War-2-Timeline/&amp;ei=RsUjUYakDPGR0QXP0IHYBg&amp;psig=AFQjCNEXcfjC2Wn3uwPr-heP7ppkdJpOQQ&amp;ust=1361385096245417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8.jpeg"/><Relationship Id="rId4" Type="http://schemas.openxmlformats.org/officeDocument/2006/relationships/hyperlink" Target="http://www.google.co.uk/url?sa=i&amp;rct=j&amp;q=&amp;esrc=s&amp;frm=1&amp;source=images&amp;cd=&amp;cad=rja&amp;docid=ZzMQsIoQMFbMxM&amp;tbnid=Ctf6XR4abzCAoM:&amp;ved=0CAUQjRw&amp;url=http://www.solwayplain.co.uk/evacuees.htm&amp;ei=L70jUfrXB_Sk0AWs4YDQBA&amp;psig=AFQjCNEJaWZOqufjLyBY8Fz5X067VUDPMg&amp;ust=1361382960190456" TargetMode="Externa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.uk/url?sa=i&amp;rct=j&amp;q=&amp;esrc=s&amp;frm=1&amp;source=images&amp;cd=&amp;cad=rja&amp;docid=kExxr1-iAfu-uM&amp;tbnid=2iRxJoYyso6evM:&amp;ved=0CAUQjRw&amp;url=http://www.dipity.com/D96B04/World-War-2-Timeline/&amp;ei=RsUjUYakDPGR0QXP0IHYBg&amp;psig=AFQjCNEXcfjC2Wn3uwPr-heP7ppkdJpOQQ&amp;ust=1361385096245417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google.co.uk/url?sa=i&amp;rct=j&amp;q=&amp;esrc=s&amp;frm=1&amp;source=images&amp;cd=&amp;cad=rja&amp;docid=ZzMQsIoQMFbMxM&amp;tbnid=Ctf6XR4abzCAoM:&amp;ved=0CAUQjRw&amp;url=http://www.solwayplain.co.uk/evacuees.htm&amp;ei=L70jUfrXB_Sk0AWs4YDQBA&amp;psig=AFQjCNEJaWZOqufjLyBY8Fz5X067VUDPMg&amp;ust=1361382960190456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1328021" y="4581128"/>
            <a:ext cx="9125639" cy="1296144"/>
          </a:xfrm>
        </p:spPr>
        <p:txBody>
          <a:bodyPr/>
          <a:lstStyle/>
          <a:p>
            <a:pPr eaLnBrk="1" hangingPunct="1"/>
            <a:r>
              <a:rPr lang="en-GB" dirty="0" smtClean="0"/>
              <a:t>Lesson </a:t>
            </a:r>
            <a:r>
              <a:rPr lang="en-GB" dirty="0" smtClean="0"/>
              <a:t>1</a:t>
            </a:r>
            <a:endParaRPr lang="en-GB" dirty="0" smtClean="0"/>
          </a:p>
        </p:txBody>
      </p:sp>
      <p:pic>
        <p:nvPicPr>
          <p:cNvPr id="2" name="Picture 2" descr="Z:\BGMP\Logos and Images\Branding and design\Branding\Logo Suite\BGMP_logo\BGMP_logo-CM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74" y="1562215"/>
            <a:ext cx="3600450" cy="291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8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28" y="434249"/>
            <a:ext cx="11706225" cy="617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7563" y="1776413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5488" y="1609725"/>
            <a:ext cx="28575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2513" y="3929063"/>
            <a:ext cx="28575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73950" y="4100513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Additional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838200" y="1344058"/>
            <a:ext cx="10515600" cy="793214"/>
          </a:xfrm>
        </p:spPr>
        <p:txBody>
          <a:bodyPr/>
          <a:lstStyle/>
          <a:p>
            <a:pPr eaLnBrk="1" hangingPunct="1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Discuss what you know about World War II.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723" y="2489811"/>
            <a:ext cx="10515600" cy="3742235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endParaRPr lang="en-GB" dirty="0" smtClean="0"/>
          </a:p>
          <a:p>
            <a:pPr marL="0" indent="0" eaLnBrk="1" hangingPunct="1">
              <a:buFont typeface="Arial" charset="0"/>
              <a:buNone/>
            </a:pPr>
            <a:r>
              <a:rPr lang="en-GB" dirty="0" smtClean="0"/>
              <a:t>What would you like to know about World War II?</a:t>
            </a:r>
          </a:p>
          <a:p>
            <a:pPr marL="0" indent="0" eaLnBrk="1" hangingPunct="1">
              <a:buFont typeface="Arial" charset="0"/>
              <a:buNone/>
            </a:pPr>
            <a:endParaRPr lang="en-GB" dirty="0" smtClean="0"/>
          </a:p>
          <a:p>
            <a:pPr marL="0" indent="0" eaLnBrk="1" hangingPunct="1">
              <a:buFont typeface="Arial" charset="0"/>
              <a:buNone/>
            </a:pPr>
            <a:r>
              <a:rPr lang="en-GB" dirty="0" smtClean="0"/>
              <a:t>In your book write down three questions you would like to find out the answer to about World War II.</a:t>
            </a:r>
          </a:p>
          <a:p>
            <a:pPr marL="0" indent="0"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"/>
          <p:cNvSpPr txBox="1">
            <a:spLocks noChangeArrowheads="1"/>
          </p:cNvSpPr>
          <p:nvPr/>
        </p:nvSpPr>
        <p:spPr bwMode="auto">
          <a:xfrm>
            <a:off x="266700" y="2184400"/>
            <a:ext cx="355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000">
                <a:latin typeface="Calibri" pitchFamily="34" charset="0"/>
              </a:rPr>
              <a:t>Blitz on London begins.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47663" y="5661025"/>
            <a:ext cx="3048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000">
                <a:latin typeface="Calibri" pitchFamily="34" charset="0"/>
              </a:rPr>
              <a:t>Germany begins the invasion of Poland.</a:t>
            </a:r>
          </a:p>
          <a:p>
            <a:r>
              <a:rPr lang="en-GB" altLang="en-US" sz="2400">
                <a:latin typeface="Times" pitchFamily="18" charset="0"/>
              </a:rPr>
              <a:t> </a:t>
            </a:r>
          </a:p>
        </p:txBody>
      </p:sp>
      <p:pic>
        <p:nvPicPr>
          <p:cNvPr id="16387" name="il_fi" descr="polish-fl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" y="4149725"/>
            <a:ext cx="1668462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3" y="404813"/>
            <a:ext cx="3003550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il_fi" descr="USA%20Fl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51988" y="4133850"/>
            <a:ext cx="1571625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2"/>
          <p:cNvSpPr txBox="1">
            <a:spLocks noChangeArrowheads="1"/>
          </p:cNvSpPr>
          <p:nvPr/>
        </p:nvSpPr>
        <p:spPr bwMode="auto">
          <a:xfrm>
            <a:off x="7961313" y="2189163"/>
            <a:ext cx="355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000">
                <a:latin typeface="Calibri" pitchFamily="34" charset="0"/>
              </a:rPr>
              <a:t>Japan bombs Pearl Harbor</a:t>
            </a:r>
            <a:r>
              <a:rPr lang="en-US" altLang="en-US" sz="2000">
                <a:latin typeface="Calibri" pitchFamily="34" charset="0"/>
              </a:rPr>
              <a:t> –</a:t>
            </a:r>
            <a:r>
              <a:rPr lang="en-GB" altLang="en-US" sz="2000">
                <a:latin typeface="Calibri" pitchFamily="34" charset="0"/>
              </a:rPr>
              <a:t>America joins the war.</a:t>
            </a:r>
          </a:p>
        </p:txBody>
      </p:sp>
      <p:sp>
        <p:nvSpPr>
          <p:cNvPr id="16391" name="TextBox 2"/>
          <p:cNvSpPr txBox="1">
            <a:spLocks noChangeArrowheads="1"/>
          </p:cNvSpPr>
          <p:nvPr/>
        </p:nvSpPr>
        <p:spPr bwMode="auto">
          <a:xfrm>
            <a:off x="8307388" y="5830888"/>
            <a:ext cx="355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000">
                <a:latin typeface="Calibri" pitchFamily="34" charset="0"/>
              </a:rPr>
              <a:t>First American troops arrive in Europe.</a:t>
            </a:r>
          </a:p>
        </p:txBody>
      </p:sp>
      <p:pic>
        <p:nvPicPr>
          <p:cNvPr id="16392" name="Picture 6" descr="http://cdn.dipity.com/uploads/events/f67193a7549417a58a2a281e3af99e3b_1M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8250" y="369888"/>
            <a:ext cx="3929063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7" descr="Victory_Stars_and_Stripes_newspaper_23_14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24313" y="2595563"/>
            <a:ext cx="362585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Rectangle 12"/>
          <p:cNvSpPr>
            <a:spLocks noChangeArrowheads="1"/>
          </p:cNvSpPr>
          <p:nvPr/>
        </p:nvSpPr>
        <p:spPr bwMode="auto">
          <a:xfrm>
            <a:off x="4313238" y="4926013"/>
            <a:ext cx="3048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000">
                <a:latin typeface="Calibri" pitchFamily="34" charset="0"/>
              </a:rPr>
              <a:t>Victory in Europe!</a:t>
            </a:r>
          </a:p>
          <a:p>
            <a:r>
              <a:rPr lang="en-GB" altLang="en-US" sz="2400">
                <a:latin typeface="Times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urved Connector 2"/>
          <p:cNvCxnSpPr/>
          <p:nvPr/>
        </p:nvCxnSpPr>
        <p:spPr>
          <a:xfrm rot="16200000" flipH="1">
            <a:off x="2178050" y="-881062"/>
            <a:ext cx="7272338" cy="8691562"/>
          </a:xfrm>
          <a:prstGeom prst="curvedConnector3">
            <a:avLst/>
          </a:prstGeom>
          <a:ln w="228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0" name="TextBox 14"/>
          <p:cNvSpPr txBox="1">
            <a:spLocks noChangeArrowheads="1"/>
          </p:cNvSpPr>
          <p:nvPr/>
        </p:nvSpPr>
        <p:spPr bwMode="auto">
          <a:xfrm>
            <a:off x="-520700" y="0"/>
            <a:ext cx="12193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3600">
                <a:latin typeface="Calibri" pitchFamily="34" charset="0"/>
              </a:rPr>
              <a:t>                        WORLD WAR II TIMELINE</a:t>
            </a:r>
          </a:p>
        </p:txBody>
      </p:sp>
      <p:pic>
        <p:nvPicPr>
          <p:cNvPr id="17411" name="il_fi" descr="polish-fl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4700" y="779463"/>
            <a:ext cx="167005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18"/>
          <p:cNvSpPr>
            <a:spLocks noChangeArrowheads="1"/>
          </p:cNvSpPr>
          <p:nvPr/>
        </p:nvSpPr>
        <p:spPr bwMode="auto">
          <a:xfrm>
            <a:off x="4957763" y="981075"/>
            <a:ext cx="44148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000">
                <a:latin typeface="Calibri" pitchFamily="34" charset="0"/>
              </a:rPr>
              <a:t>1</a:t>
            </a:r>
            <a:r>
              <a:rPr lang="en-GB" altLang="en-US" sz="2000" baseline="30000">
                <a:latin typeface="Calibri" pitchFamily="34" charset="0"/>
              </a:rPr>
              <a:t>st</a:t>
            </a:r>
            <a:r>
              <a:rPr lang="en-GB" altLang="en-US" sz="2000">
                <a:latin typeface="Calibri" pitchFamily="34" charset="0"/>
              </a:rPr>
              <a:t> September 1939 Germany begins the invasion of Poland.</a:t>
            </a:r>
          </a:p>
          <a:p>
            <a:r>
              <a:rPr lang="en-GB" altLang="en-US" sz="2400">
                <a:latin typeface="Times" pitchFamily="18" charset="0"/>
              </a:rPr>
              <a:t> </a:t>
            </a:r>
          </a:p>
        </p:txBody>
      </p:sp>
      <p:sp>
        <p:nvSpPr>
          <p:cNvPr id="17413" name="Rectangle 19"/>
          <p:cNvSpPr>
            <a:spLocks noChangeArrowheads="1"/>
          </p:cNvSpPr>
          <p:nvPr/>
        </p:nvSpPr>
        <p:spPr bwMode="auto">
          <a:xfrm>
            <a:off x="115888" y="1519238"/>
            <a:ext cx="25812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000">
                <a:latin typeface="Calibri" pitchFamily="34" charset="0"/>
              </a:rPr>
              <a:t>3</a:t>
            </a:r>
            <a:r>
              <a:rPr lang="en-GB" altLang="en-US" sz="2000" baseline="30000">
                <a:latin typeface="Calibri" pitchFamily="34" charset="0"/>
              </a:rPr>
              <a:t>rd</a:t>
            </a:r>
            <a:r>
              <a:rPr lang="en-GB" altLang="en-US" sz="2000">
                <a:latin typeface="Calibri" pitchFamily="34" charset="0"/>
              </a:rPr>
              <a:t> September 1939 Britain and France declare war on Germany.</a:t>
            </a:r>
          </a:p>
          <a:p>
            <a:r>
              <a:rPr lang="en-GB" altLang="en-US" sz="2400">
                <a:latin typeface="Times" pitchFamily="18" charset="0"/>
              </a:rPr>
              <a:t> </a:t>
            </a:r>
          </a:p>
        </p:txBody>
      </p:sp>
      <p:pic>
        <p:nvPicPr>
          <p:cNvPr id="17414" name="il_fi" descr="British-Flag-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8" y="3417888"/>
            <a:ext cx="17240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ounded Rectangle 1"/>
          <p:cNvSpPr>
            <a:spLocks noChangeArrowheads="1"/>
          </p:cNvSpPr>
          <p:nvPr/>
        </p:nvSpPr>
        <p:spPr bwMode="auto">
          <a:xfrm>
            <a:off x="915988" y="668338"/>
            <a:ext cx="1751012" cy="5508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altLang="en-US" sz="2800">
                <a:latin typeface="Arial Black" pitchFamily="34" charset="0"/>
              </a:rPr>
              <a:t>1939</a:t>
            </a:r>
          </a:p>
        </p:txBody>
      </p:sp>
      <p:sp>
        <p:nvSpPr>
          <p:cNvPr id="17416" name="Rounded Rectangle 22"/>
          <p:cNvSpPr>
            <a:spLocks noChangeArrowheads="1"/>
          </p:cNvSpPr>
          <p:nvPr/>
        </p:nvSpPr>
        <p:spPr bwMode="auto">
          <a:xfrm>
            <a:off x="7226300" y="3952875"/>
            <a:ext cx="1751013" cy="5508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altLang="en-US" sz="2800">
                <a:latin typeface="Arial Black" pitchFamily="34" charset="0"/>
              </a:rPr>
              <a:t>1940</a:t>
            </a:r>
          </a:p>
        </p:txBody>
      </p:sp>
      <p:pic>
        <p:nvPicPr>
          <p:cNvPr id="17417" name="Picture 2" descr="http://www.solwayplain.co.uk/evacuees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84638" y="2181225"/>
            <a:ext cx="2982912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Box 2"/>
          <p:cNvSpPr txBox="1">
            <a:spLocks noChangeArrowheads="1"/>
          </p:cNvSpPr>
          <p:nvPr/>
        </p:nvSpPr>
        <p:spPr bwMode="auto">
          <a:xfrm>
            <a:off x="7164388" y="2379663"/>
            <a:ext cx="355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000">
                <a:latin typeface="Calibri" pitchFamily="34" charset="0"/>
              </a:rPr>
              <a:t>Evacuation begins</a:t>
            </a:r>
          </a:p>
        </p:txBody>
      </p:sp>
      <p:pic>
        <p:nvPicPr>
          <p:cNvPr id="1741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8763" y="2836863"/>
            <a:ext cx="2889250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TextBox 2"/>
          <p:cNvSpPr txBox="1">
            <a:spLocks noChangeArrowheads="1"/>
          </p:cNvSpPr>
          <p:nvPr/>
        </p:nvSpPr>
        <p:spPr bwMode="auto">
          <a:xfrm>
            <a:off x="9639300" y="4514850"/>
            <a:ext cx="2598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000">
                <a:latin typeface="Calibri" pitchFamily="34" charset="0"/>
              </a:rPr>
              <a:t>Blitz on London begins.</a:t>
            </a:r>
          </a:p>
        </p:txBody>
      </p:sp>
      <p:sp>
        <p:nvSpPr>
          <p:cNvPr id="17421" name="Rounded Rectangle 27"/>
          <p:cNvSpPr>
            <a:spLocks noChangeArrowheads="1"/>
          </p:cNvSpPr>
          <p:nvPr/>
        </p:nvSpPr>
        <p:spPr bwMode="auto">
          <a:xfrm>
            <a:off x="8977313" y="5475288"/>
            <a:ext cx="1749425" cy="5508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altLang="en-US" sz="2800">
                <a:latin typeface="Arial Black" pitchFamily="34" charset="0"/>
              </a:rPr>
              <a:t>1941</a:t>
            </a:r>
          </a:p>
        </p:txBody>
      </p:sp>
      <p:pic>
        <p:nvPicPr>
          <p:cNvPr id="17422" name="Picture 6" descr="http://cdn.dipity.com/uploads/events/f67193a7549417a58a2a281e3af99e3b_1M.pn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9763" y="4911725"/>
            <a:ext cx="30257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TextBox 2"/>
          <p:cNvSpPr txBox="1">
            <a:spLocks noChangeArrowheads="1"/>
          </p:cNvSpPr>
          <p:nvPr/>
        </p:nvSpPr>
        <p:spPr bwMode="auto">
          <a:xfrm>
            <a:off x="2020888" y="5219700"/>
            <a:ext cx="355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000">
                <a:latin typeface="Calibri" pitchFamily="34" charset="0"/>
              </a:rPr>
              <a:t>Japan bombs Pearl Harbor</a:t>
            </a:r>
            <a:r>
              <a:rPr lang="en-US" altLang="en-US" sz="2000">
                <a:latin typeface="Calibri" pitchFamily="34" charset="0"/>
              </a:rPr>
              <a:t> —</a:t>
            </a:r>
            <a:r>
              <a:rPr lang="en-GB" altLang="en-US" sz="2000">
                <a:latin typeface="Calibri" pitchFamily="34" charset="0"/>
              </a:rPr>
              <a:t> America joins the war.</a:t>
            </a:r>
          </a:p>
        </p:txBody>
      </p:sp>
      <p:pic>
        <p:nvPicPr>
          <p:cNvPr id="17424" name="Picture 2" descr="imagesCA3LEXHM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87463" y="3135313"/>
            <a:ext cx="14097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 descr="Victory_Stars_and_Stripes_newspaper_23_1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4638" y="2955925"/>
            <a:ext cx="2841625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il_fi" descr="USA%20Fl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873125"/>
            <a:ext cx="1570037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urved Connector 2"/>
          <p:cNvCxnSpPr/>
          <p:nvPr/>
        </p:nvCxnSpPr>
        <p:spPr>
          <a:xfrm rot="16200000" flipH="1">
            <a:off x="2768600" y="-1187450"/>
            <a:ext cx="7129463" cy="9504363"/>
          </a:xfrm>
          <a:prstGeom prst="curvedConnector3">
            <a:avLst/>
          </a:prstGeom>
          <a:ln w="228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" name="TextBox 14"/>
          <p:cNvSpPr txBox="1">
            <a:spLocks noChangeArrowheads="1"/>
          </p:cNvSpPr>
          <p:nvPr/>
        </p:nvSpPr>
        <p:spPr bwMode="auto">
          <a:xfrm>
            <a:off x="-528638" y="0"/>
            <a:ext cx="12193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3600">
                <a:latin typeface="Calibri" pitchFamily="34" charset="0"/>
              </a:rPr>
              <a:t>                        WORLD WAR II TIMELINE</a:t>
            </a:r>
          </a:p>
        </p:txBody>
      </p:sp>
      <p:sp>
        <p:nvSpPr>
          <p:cNvPr id="18437" name="Rounded Rectangle 24"/>
          <p:cNvSpPr>
            <a:spLocks noChangeArrowheads="1"/>
          </p:cNvSpPr>
          <p:nvPr/>
        </p:nvSpPr>
        <p:spPr bwMode="auto">
          <a:xfrm>
            <a:off x="1246724" y="716450"/>
            <a:ext cx="1751012" cy="5508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altLang="en-US" sz="2800" dirty="0">
                <a:latin typeface="Arial Black" pitchFamily="34" charset="0"/>
              </a:rPr>
              <a:t>1942</a:t>
            </a:r>
          </a:p>
        </p:txBody>
      </p:sp>
      <p:sp>
        <p:nvSpPr>
          <p:cNvPr id="18438" name="TextBox 2"/>
          <p:cNvSpPr txBox="1">
            <a:spLocks noChangeArrowheads="1"/>
          </p:cNvSpPr>
          <p:nvPr/>
        </p:nvSpPr>
        <p:spPr bwMode="auto">
          <a:xfrm>
            <a:off x="100013" y="2447925"/>
            <a:ext cx="2654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000">
                <a:latin typeface="Calibri" pitchFamily="34" charset="0"/>
              </a:rPr>
              <a:t>First American troops arrive in Europe.</a:t>
            </a:r>
          </a:p>
        </p:txBody>
      </p:sp>
      <p:sp>
        <p:nvSpPr>
          <p:cNvPr id="18439" name="Rounded Rectangle 29"/>
          <p:cNvSpPr>
            <a:spLocks noChangeArrowheads="1"/>
          </p:cNvSpPr>
          <p:nvPr/>
        </p:nvSpPr>
        <p:spPr bwMode="auto">
          <a:xfrm>
            <a:off x="2351088" y="2071688"/>
            <a:ext cx="1751012" cy="5508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altLang="en-US" sz="2800">
                <a:latin typeface="Arial Black" pitchFamily="34" charset="0"/>
              </a:rPr>
              <a:t>1943</a:t>
            </a:r>
          </a:p>
        </p:txBody>
      </p:sp>
      <p:sp>
        <p:nvSpPr>
          <p:cNvPr id="18440" name="Rounded Rectangle 30"/>
          <p:cNvSpPr>
            <a:spLocks noChangeArrowheads="1"/>
          </p:cNvSpPr>
          <p:nvPr/>
        </p:nvSpPr>
        <p:spPr bwMode="auto">
          <a:xfrm>
            <a:off x="5608638" y="3187700"/>
            <a:ext cx="1751012" cy="5508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altLang="en-US" sz="2800">
                <a:latin typeface="Arial Black" pitchFamily="34" charset="0"/>
              </a:rPr>
              <a:t>1944</a:t>
            </a:r>
          </a:p>
        </p:txBody>
      </p:sp>
      <p:sp>
        <p:nvSpPr>
          <p:cNvPr id="18441" name="Rounded Rectangle 31"/>
          <p:cNvSpPr>
            <a:spLocks noChangeArrowheads="1"/>
          </p:cNvSpPr>
          <p:nvPr/>
        </p:nvSpPr>
        <p:spPr bwMode="auto">
          <a:xfrm>
            <a:off x="8447432" y="4292600"/>
            <a:ext cx="1751012" cy="5508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altLang="en-US" sz="2800">
                <a:latin typeface="Arial Black" pitchFamily="34" charset="0"/>
              </a:rPr>
              <a:t>1945</a:t>
            </a:r>
          </a:p>
        </p:txBody>
      </p:sp>
      <p:pic>
        <p:nvPicPr>
          <p:cNvPr id="18442" name="il_fi" descr="utah_beach_premiere_vagu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3300" y="723900"/>
            <a:ext cx="4351338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76900" y="4292600"/>
            <a:ext cx="2627313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TextBox 2"/>
          <p:cNvSpPr txBox="1">
            <a:spLocks noChangeArrowheads="1"/>
          </p:cNvSpPr>
          <p:nvPr/>
        </p:nvSpPr>
        <p:spPr bwMode="auto">
          <a:xfrm>
            <a:off x="5110163" y="2384425"/>
            <a:ext cx="57594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000">
                <a:latin typeface="Calibri" pitchFamily="34" charset="0"/>
              </a:rPr>
              <a:t>D Day </a:t>
            </a:r>
            <a:r>
              <a:rPr lang="en-US" altLang="en-US" sz="2000">
                <a:latin typeface="Calibri" pitchFamily="34" charset="0"/>
              </a:rPr>
              <a:t>—</a:t>
            </a:r>
            <a:r>
              <a:rPr lang="en-GB" altLang="en-US" sz="2000">
                <a:latin typeface="Calibri" pitchFamily="34" charset="0"/>
              </a:rPr>
              <a:t> Britain, USA and Canada </a:t>
            </a:r>
          </a:p>
          <a:p>
            <a:r>
              <a:rPr lang="en-GB" altLang="en-US" sz="2000">
                <a:latin typeface="Calibri" pitchFamily="34" charset="0"/>
              </a:rPr>
              <a:t>invade Normandy in France.</a:t>
            </a:r>
          </a:p>
          <a:p>
            <a:r>
              <a:rPr lang="en-GB" altLang="en-US" sz="2000">
                <a:latin typeface="Calibri" pitchFamily="34" charset="0"/>
              </a:rPr>
              <a:t> </a:t>
            </a:r>
          </a:p>
        </p:txBody>
      </p:sp>
      <p:sp>
        <p:nvSpPr>
          <p:cNvPr id="18445" name="TextBox 2"/>
          <p:cNvSpPr txBox="1">
            <a:spLocks noChangeArrowheads="1"/>
          </p:cNvSpPr>
          <p:nvPr/>
        </p:nvSpPr>
        <p:spPr bwMode="auto">
          <a:xfrm>
            <a:off x="1549400" y="5283200"/>
            <a:ext cx="42592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000">
                <a:latin typeface="Calibri" pitchFamily="34" charset="0"/>
              </a:rPr>
              <a:t>Atomic bombs are dropped on </a:t>
            </a:r>
            <a:r>
              <a:rPr lang="en-US" altLang="en-US" sz="2000">
                <a:latin typeface="Calibri" pitchFamily="34" charset="0"/>
              </a:rPr>
              <a:t>two</a:t>
            </a:r>
            <a:r>
              <a:rPr lang="en-GB" altLang="en-US" sz="2000">
                <a:latin typeface="Calibri" pitchFamily="34" charset="0"/>
              </a:rPr>
              <a:t> Japanese cities </a:t>
            </a:r>
            <a:r>
              <a:rPr lang="en-US" altLang="en-US" sz="2000">
                <a:latin typeface="Calibri" pitchFamily="34" charset="0"/>
              </a:rPr>
              <a:t>—</a:t>
            </a:r>
            <a:r>
              <a:rPr lang="en-GB" altLang="en-US" sz="2000">
                <a:latin typeface="Calibri" pitchFamily="34" charset="0"/>
              </a:rPr>
              <a:t> Japan surrenders.</a:t>
            </a:r>
          </a:p>
          <a:p>
            <a:r>
              <a:rPr lang="en-GB" altLang="en-US" sz="2000">
                <a:latin typeface="Calibri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2"/>
          <p:cNvSpPr txBox="1">
            <a:spLocks noChangeArrowheads="1"/>
          </p:cNvSpPr>
          <p:nvPr/>
        </p:nvSpPr>
        <p:spPr bwMode="auto">
          <a:xfrm>
            <a:off x="266700" y="2184400"/>
            <a:ext cx="3556000" cy="4349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000">
                <a:latin typeface="Calibri" pitchFamily="34" charset="0"/>
              </a:rPr>
              <a:t>Blitz on London begins.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47663" y="5661025"/>
            <a:ext cx="3048000" cy="708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000">
                <a:latin typeface="Calibri" pitchFamily="34" charset="0"/>
              </a:rPr>
              <a:t>Germany begins the invasion of Poland.</a:t>
            </a:r>
          </a:p>
        </p:txBody>
      </p:sp>
      <p:pic>
        <p:nvPicPr>
          <p:cNvPr id="19459" name="il_fi" descr="polish-fl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" y="4149725"/>
            <a:ext cx="1668462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3" y="404813"/>
            <a:ext cx="3003550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il_fi" descr="USA%20Fl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51988" y="4133850"/>
            <a:ext cx="1571625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2"/>
          <p:cNvSpPr txBox="1">
            <a:spLocks noChangeArrowheads="1"/>
          </p:cNvSpPr>
          <p:nvPr/>
        </p:nvSpPr>
        <p:spPr bwMode="auto">
          <a:xfrm>
            <a:off x="7961313" y="2189163"/>
            <a:ext cx="3556000" cy="7397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000">
                <a:latin typeface="Calibri" pitchFamily="34" charset="0"/>
              </a:rPr>
              <a:t>Japan bombs Pearl Harbor</a:t>
            </a:r>
            <a:r>
              <a:rPr lang="en-US" altLang="en-US" sz="2000">
                <a:latin typeface="Calibri" pitchFamily="34" charset="0"/>
              </a:rPr>
              <a:t> — </a:t>
            </a:r>
            <a:r>
              <a:rPr lang="en-GB" altLang="en-US" sz="2000">
                <a:latin typeface="Calibri" pitchFamily="34" charset="0"/>
              </a:rPr>
              <a:t>America joins the war.</a:t>
            </a:r>
          </a:p>
        </p:txBody>
      </p:sp>
      <p:sp>
        <p:nvSpPr>
          <p:cNvPr id="19463" name="TextBox 2"/>
          <p:cNvSpPr txBox="1">
            <a:spLocks noChangeArrowheads="1"/>
          </p:cNvSpPr>
          <p:nvPr/>
        </p:nvSpPr>
        <p:spPr bwMode="auto">
          <a:xfrm>
            <a:off x="8307388" y="5830888"/>
            <a:ext cx="3556000" cy="708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000">
                <a:latin typeface="Calibri" pitchFamily="34" charset="0"/>
              </a:rPr>
              <a:t>First American troops arrive in Europe.</a:t>
            </a:r>
          </a:p>
        </p:txBody>
      </p:sp>
      <p:pic>
        <p:nvPicPr>
          <p:cNvPr id="19464" name="Picture 6" descr="http://cdn.dipity.com/uploads/events/f67193a7549417a58a2a281e3af99e3b_1M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8250" y="369888"/>
            <a:ext cx="3929063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7" descr="Victory_Stars_and_Stripes_newspaper_23_14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24313" y="2595563"/>
            <a:ext cx="362585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Rectangle 12"/>
          <p:cNvSpPr>
            <a:spLocks noChangeArrowheads="1"/>
          </p:cNvSpPr>
          <p:nvPr/>
        </p:nvSpPr>
        <p:spPr bwMode="auto">
          <a:xfrm>
            <a:off x="4313238" y="4926013"/>
            <a:ext cx="2838450" cy="4000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000">
                <a:latin typeface="Calibri" pitchFamily="34" charset="0"/>
              </a:rPr>
              <a:t>Victory in Europe!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www.solwayplain.co.uk/evacuees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800" y="427038"/>
            <a:ext cx="2982913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431800" y="2184400"/>
            <a:ext cx="2982913" cy="4349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000">
                <a:latin typeface="Calibri" pitchFamily="34" charset="0"/>
              </a:rPr>
              <a:t>Evacuation begins.</a:t>
            </a: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685800" y="5475288"/>
            <a:ext cx="2728913" cy="101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000">
                <a:latin typeface="Calibri" pitchFamily="34" charset="0"/>
              </a:rPr>
              <a:t>Britain and France declare war on Germany.</a:t>
            </a:r>
          </a:p>
        </p:txBody>
      </p:sp>
      <p:pic>
        <p:nvPicPr>
          <p:cNvPr id="20484" name="Picture 2" descr="imagesCA3LEXH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163" y="4292600"/>
            <a:ext cx="14097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il_fi" descr="British-Flag-Ma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0388" y="3995738"/>
            <a:ext cx="17240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il_fi" descr="utah_beach_premiere_vagu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32400" y="746125"/>
            <a:ext cx="4351338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9863" y="3527425"/>
            <a:ext cx="26257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Box 2"/>
          <p:cNvSpPr txBox="1">
            <a:spLocks noChangeArrowheads="1"/>
          </p:cNvSpPr>
          <p:nvPr/>
        </p:nvSpPr>
        <p:spPr bwMode="auto">
          <a:xfrm>
            <a:off x="5110163" y="2384425"/>
            <a:ext cx="4730750" cy="7397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000">
                <a:latin typeface="Calibri" pitchFamily="34" charset="0"/>
              </a:rPr>
              <a:t>D Day </a:t>
            </a:r>
            <a:r>
              <a:rPr lang="en-US" altLang="en-US" sz="2000">
                <a:latin typeface="Calibri" pitchFamily="34" charset="0"/>
              </a:rPr>
              <a:t>—</a:t>
            </a:r>
            <a:r>
              <a:rPr lang="en-GB" altLang="en-US" sz="2000">
                <a:latin typeface="Calibri" pitchFamily="34" charset="0"/>
              </a:rPr>
              <a:t> Britain, USA and Canada </a:t>
            </a:r>
          </a:p>
          <a:p>
            <a:r>
              <a:rPr lang="en-GB" altLang="en-US" sz="2000">
                <a:latin typeface="Calibri" pitchFamily="34" charset="0"/>
              </a:rPr>
              <a:t>invade Normandy in France.</a:t>
            </a:r>
          </a:p>
        </p:txBody>
      </p:sp>
      <p:sp>
        <p:nvSpPr>
          <p:cNvPr id="20489" name="TextBox 2"/>
          <p:cNvSpPr txBox="1">
            <a:spLocks noChangeArrowheads="1"/>
          </p:cNvSpPr>
          <p:nvPr/>
        </p:nvSpPr>
        <p:spPr bwMode="auto">
          <a:xfrm>
            <a:off x="7408863" y="5813425"/>
            <a:ext cx="4064000" cy="7397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000">
                <a:latin typeface="Calibri" pitchFamily="34" charset="0"/>
              </a:rPr>
              <a:t>Atomic bombs are dropped on </a:t>
            </a:r>
            <a:r>
              <a:rPr lang="en-US" altLang="en-US" sz="2000">
                <a:latin typeface="Calibri" pitchFamily="34" charset="0"/>
              </a:rPr>
              <a:t>two</a:t>
            </a:r>
            <a:r>
              <a:rPr lang="en-GB" altLang="en-US" sz="2000">
                <a:latin typeface="Calibri" pitchFamily="34" charset="0"/>
              </a:rPr>
              <a:t> Japanese cities </a:t>
            </a:r>
            <a:r>
              <a:rPr lang="en-US" altLang="en-US" sz="2000">
                <a:latin typeface="Calibri" pitchFamily="34" charset="0"/>
              </a:rPr>
              <a:t>—</a:t>
            </a:r>
            <a:r>
              <a:rPr lang="en-GB" altLang="en-US" sz="2000">
                <a:latin typeface="Calibri" pitchFamily="34" charset="0"/>
              </a:rPr>
              <a:t> Japan surrenders.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6925" y="105540"/>
            <a:ext cx="5667375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itle 2"/>
          <p:cNvSpPr>
            <a:spLocks noGrp="1"/>
          </p:cNvSpPr>
          <p:nvPr>
            <p:ph type="title"/>
          </p:nvPr>
        </p:nvSpPr>
        <p:spPr>
          <a:xfrm>
            <a:off x="729619" y="225845"/>
            <a:ext cx="3932237" cy="1052112"/>
          </a:xfrm>
        </p:spPr>
        <p:txBody>
          <a:bodyPr/>
          <a:lstStyle/>
          <a:p>
            <a:pPr eaLnBrk="1" hangingPunct="1"/>
            <a:r>
              <a:rPr lang="en-GB" b="1" dirty="0" smtClean="0"/>
              <a:t>Maps to support challenge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7863" y="250825"/>
            <a:ext cx="7591425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231</Words>
  <Application>Microsoft Office PowerPoint</Application>
  <PresentationFormat>Widescreen</PresentationFormat>
  <Paragraphs>48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</vt:lpstr>
      <vt:lpstr>Office Theme</vt:lpstr>
      <vt:lpstr>Lesson 1</vt:lpstr>
      <vt:lpstr> Discuss what you know about World War II.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Maps to support challenge 3</vt:lpstr>
      <vt:lpstr>PowerPoint Presentation</vt:lpstr>
      <vt:lpstr>PowerPoint Presentation</vt:lpstr>
      <vt:lpstr>Additional images</vt:lpstr>
    </vt:vector>
  </TitlesOfParts>
  <Company>RM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 BGBM</dc:title>
  <dc:creator>Euan.Williams</dc:creator>
  <cp:lastModifiedBy>Toby Butler</cp:lastModifiedBy>
  <cp:revision>14</cp:revision>
  <dcterms:created xsi:type="dcterms:W3CDTF">2015-02-03T11:48:59Z</dcterms:created>
  <dcterms:modified xsi:type="dcterms:W3CDTF">2015-04-22T13:07:10Z</dcterms:modified>
</cp:coreProperties>
</file>