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0" r:id="rId2"/>
    <p:sldId id="259" r:id="rId3"/>
    <p:sldId id="256" r:id="rId4"/>
    <p:sldId id="257" r:id="rId5"/>
    <p:sldId id="258" r:id="rId6"/>
    <p:sldId id="260" r:id="rId7"/>
    <p:sldId id="268" r:id="rId8"/>
    <p:sldId id="261" r:id="rId9"/>
    <p:sldId id="267" r:id="rId10"/>
    <p:sldId id="262" r:id="rId11"/>
    <p:sldId id="263" r:id="rId12"/>
    <p:sldId id="269" r:id="rId13"/>
    <p:sldId id="264" r:id="rId14"/>
    <p:sldId id="265" r:id="rId15"/>
    <p:sldId id="266" r:id="rId16"/>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p:cViewPr varScale="1">
        <p:scale>
          <a:sx n="112" d="100"/>
          <a:sy n="112" d="100"/>
        </p:scale>
        <p:origin x="154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81FAB98-2C0C-4F85-AAC5-F66F1DF2DB3E}" type="slidenum">
              <a:rPr lang="en-GB"/>
              <a:pPr>
                <a:defRPr/>
              </a:pPr>
              <a:t>‹#›</a:t>
            </a:fld>
            <a:endParaRPr lang="en-GB"/>
          </a:p>
        </p:txBody>
      </p:sp>
    </p:spTree>
    <p:extLst>
      <p:ext uri="{BB962C8B-B14F-4D97-AF65-F5344CB8AC3E}">
        <p14:creationId xmlns:p14="http://schemas.microsoft.com/office/powerpoint/2010/main" val="26236905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fld id="{F6C4C33F-796B-4DEE-98A0-83D93136C903}" type="slidenum">
              <a:rPr lang="en-GB" smtClean="0"/>
              <a:pPr/>
              <a:t>2</a:t>
            </a:fld>
            <a:endParaRPr lang="en-GB"/>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BAA8A7B2-A94B-4DBA-8773-8AED27A68644}" type="slidenum">
              <a:rPr lang="en-GB" smtClean="0"/>
              <a:pPr/>
              <a:t>14</a:t>
            </a:fld>
            <a:endParaRPr lang="en-GB"/>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F4E1F0D3-BA48-4788-B118-797CE7A0DA29}" type="slidenum">
              <a:rPr lang="en-GB" smtClean="0"/>
              <a:pPr/>
              <a:t>15</a:t>
            </a:fld>
            <a:endParaRPr lang="en-GB"/>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ADD0D990-1FD1-4C48-AC0B-36F8D4390DD8}" type="slidenum">
              <a:rPr lang="en-GB" smtClean="0"/>
              <a:pPr/>
              <a:t>3</a:t>
            </a:fld>
            <a:endParaRPr lang="en-GB"/>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816DAFBE-85B8-48B4-BDA7-0F2F10AA8160}" type="slidenum">
              <a:rPr lang="en-GB" smtClean="0"/>
              <a:pPr/>
              <a:t>4</a:t>
            </a:fld>
            <a:endParaRPr lang="en-GB"/>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4DC816D6-A5F3-47CC-A9C3-8C000D750B98}" type="slidenum">
              <a:rPr lang="en-GB" smtClean="0"/>
              <a:pPr/>
              <a:t>5</a:t>
            </a:fld>
            <a:endParaRPr lang="en-GB"/>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DB1694E3-8928-4CEE-BFAE-FB9B61CBC130}" type="slidenum">
              <a:rPr lang="en-GB" smtClean="0"/>
              <a:pPr/>
              <a:t>6</a:t>
            </a:fld>
            <a:endParaRPr lang="en-GB"/>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3CC7F2AE-F1CD-4E86-985A-DCE5EFED7FA9}" type="slidenum">
              <a:rPr lang="en-GB" smtClean="0"/>
              <a:pPr/>
              <a:t>8</a:t>
            </a:fld>
            <a:endParaRPr lang="en-GB"/>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5E5CFD54-C22F-469E-8BF0-0C03870DF263}" type="slidenum">
              <a:rPr lang="en-GB" smtClean="0"/>
              <a:pPr/>
              <a:t>10</a:t>
            </a:fld>
            <a:endParaRPr lang="en-GB"/>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D5C9E537-5696-4083-B4AC-EC78C0AAA193}" type="slidenum">
              <a:rPr lang="en-GB" smtClean="0"/>
              <a:pPr/>
              <a:t>11</a:t>
            </a:fld>
            <a:endParaRPr lang="en-GB"/>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B7CB38F1-76F6-485C-9185-2A38EE171840}" type="slidenum">
              <a:rPr lang="en-GB" smtClean="0"/>
              <a:pPr/>
              <a:t>13</a:t>
            </a:fld>
            <a:endParaRPr lang="en-GB"/>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185D163-F7DC-4A59-A7D0-DD40CD71F367}"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52967AD-BB12-41FD-98F1-D7B611608B41}"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04E4F51-1108-47D5-ACC9-FCDBD556CED9}"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71194EA-4417-4BDF-A5D6-B689E5BC1C99}"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810B07C-1845-4EEC-BE24-B122EAA703E1}"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07C5AAA-7914-442C-8A8A-1832D7C99002}"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763B76C-E2A4-4CD6-81BB-20AB922E245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7C3FCB6D-90D7-455D-B7E9-C336B4B4FC90}"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224FB22-2747-4E33-AFC1-1C5A14C01454}"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1E5554F-87B3-48DD-B626-DD745B4EFB41}"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5669F0D-1A43-47C1-A1B7-0AC5058D4F2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98E9F45-0F30-486D-8784-A401C1D0E9E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1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996015" y="4581128"/>
            <a:ext cx="6844229" cy="1296144"/>
          </a:xfrm>
        </p:spPr>
        <p:txBody>
          <a:bodyPr/>
          <a:lstStyle/>
          <a:p>
            <a:pPr eaLnBrk="1" hangingPunct="1"/>
            <a:r>
              <a:rPr lang="en-GB" dirty="0"/>
              <a:t>Lesson 2</a:t>
            </a:r>
          </a:p>
        </p:txBody>
      </p:sp>
      <p:pic>
        <p:nvPicPr>
          <p:cNvPr id="1026" name="Picture 2" descr="Z:\BGMP\Logos and Images\Branding and design\Branding\Logo Suite\BGMP_logo\BGMP_logo-CMY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7905" y="1484784"/>
            <a:ext cx="3600450" cy="291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585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7" descr="air-raid-street_1457627i"/>
          <p:cNvPicPr>
            <a:picLocks noChangeAspect="1" noChangeArrowheads="1"/>
          </p:cNvPicPr>
          <p:nvPr/>
        </p:nvPicPr>
        <p:blipFill>
          <a:blip r:embed="rId3"/>
          <a:srcRect/>
          <a:stretch>
            <a:fillRect/>
          </a:stretch>
        </p:blipFill>
        <p:spPr bwMode="auto">
          <a:xfrm>
            <a:off x="3563938" y="1052513"/>
            <a:ext cx="5905500" cy="3810000"/>
          </a:xfrm>
          <a:prstGeom prst="rect">
            <a:avLst/>
          </a:prstGeom>
          <a:noFill/>
          <a:ln w="9525">
            <a:noFill/>
            <a:miter lim="800000"/>
            <a:headEnd/>
            <a:tailEnd/>
          </a:ln>
        </p:spPr>
      </p:pic>
      <p:pic>
        <p:nvPicPr>
          <p:cNvPr id="28674" name="Picture 8" descr="air_raid_warning_notice_mid"/>
          <p:cNvPicPr>
            <a:picLocks noChangeAspect="1" noChangeArrowheads="1"/>
          </p:cNvPicPr>
          <p:nvPr/>
        </p:nvPicPr>
        <p:blipFill>
          <a:blip r:embed="rId4"/>
          <a:srcRect/>
          <a:stretch>
            <a:fillRect/>
          </a:stretch>
        </p:blipFill>
        <p:spPr bwMode="auto">
          <a:xfrm>
            <a:off x="827088" y="765175"/>
            <a:ext cx="4151312" cy="5400675"/>
          </a:xfrm>
          <a:prstGeom prst="rect">
            <a:avLst/>
          </a:prstGeom>
          <a:noFill/>
          <a:ln w="9525">
            <a:noFill/>
            <a:miter lim="800000"/>
            <a:headEnd/>
            <a:tailEnd/>
          </a:ln>
        </p:spPr>
      </p:pic>
      <p:sp>
        <p:nvSpPr>
          <p:cNvPr id="28675" name="Text Box 9"/>
          <p:cNvSpPr txBox="1">
            <a:spLocks noChangeArrowheads="1"/>
          </p:cNvSpPr>
          <p:nvPr/>
        </p:nvSpPr>
        <p:spPr bwMode="auto">
          <a:xfrm>
            <a:off x="5076825" y="4851400"/>
            <a:ext cx="3600450" cy="2006600"/>
          </a:xfrm>
          <a:prstGeom prst="rect">
            <a:avLst/>
          </a:prstGeom>
          <a:noFill/>
          <a:ln w="9525">
            <a:noFill/>
            <a:miter lim="800000"/>
            <a:headEnd/>
            <a:tailEnd/>
          </a:ln>
        </p:spPr>
        <p:txBody>
          <a:bodyPr>
            <a:spAutoFit/>
          </a:bodyPr>
          <a:lstStyle/>
          <a:p>
            <a:pPr>
              <a:spcBef>
                <a:spcPct val="50000"/>
              </a:spcBef>
            </a:pPr>
            <a:r>
              <a:rPr lang="en-GB" sz="1400"/>
              <a:t>When you hear the warning take cover at once. Remember that most of the injuries in an air raid are caused not by direct hits by bombs but by flying fragments of debris or by bits of shells. Stay under cover until you hear the sirens sounding continuously for two minutes on the same note, which is the signal "Raiders Passed".</a:t>
            </a:r>
            <a:br>
              <a:rPr lang="en-GB" sz="1400"/>
            </a:br>
            <a:r>
              <a:rPr lang="en-GB" sz="1400" i="1"/>
              <a:t>Air-Raid Warnings</a:t>
            </a:r>
            <a:r>
              <a:rPr lang="en-GB" sz="1400"/>
              <a:t> 1939 </a:t>
            </a:r>
          </a:p>
        </p:txBody>
      </p:sp>
      <p:sp>
        <p:nvSpPr>
          <p:cNvPr id="28676" name="Rectangle 10"/>
          <p:cNvSpPr>
            <a:spLocks noGrp="1" noChangeArrowheads="1"/>
          </p:cNvSpPr>
          <p:nvPr>
            <p:ph type="title"/>
          </p:nvPr>
        </p:nvSpPr>
        <p:spPr>
          <a:xfrm>
            <a:off x="1042988" y="0"/>
            <a:ext cx="7416800" cy="720725"/>
          </a:xfrm>
        </p:spPr>
        <p:txBody>
          <a:bodyPr/>
          <a:lstStyle/>
          <a:p>
            <a:pPr eaLnBrk="1" hangingPunct="1"/>
            <a:r>
              <a:rPr lang="en-GB" sz="2800"/>
              <a:t>How to act when you hear an air-raid signal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th?&amp;id=HN"/>
          <p:cNvPicPr>
            <a:picLocks noChangeAspect="1" noChangeArrowheads="1"/>
          </p:cNvPicPr>
          <p:nvPr/>
        </p:nvPicPr>
        <p:blipFill>
          <a:blip r:embed="rId7"/>
          <a:srcRect/>
          <a:stretch>
            <a:fillRect/>
          </a:stretch>
        </p:blipFill>
        <p:spPr bwMode="auto">
          <a:xfrm>
            <a:off x="611188" y="1268413"/>
            <a:ext cx="5111750" cy="1958975"/>
          </a:xfrm>
          <a:prstGeom prst="rect">
            <a:avLst/>
          </a:prstGeom>
          <a:noFill/>
          <a:ln w="9525">
            <a:noFill/>
            <a:miter lim="800000"/>
            <a:headEnd/>
            <a:tailEnd/>
          </a:ln>
        </p:spPr>
      </p:pic>
      <p:sp>
        <p:nvSpPr>
          <p:cNvPr id="30722" name="Text Box 6"/>
          <p:cNvSpPr txBox="1">
            <a:spLocks noChangeArrowheads="1"/>
          </p:cNvSpPr>
          <p:nvPr/>
        </p:nvSpPr>
        <p:spPr bwMode="auto">
          <a:xfrm>
            <a:off x="827088" y="3645024"/>
            <a:ext cx="7345362" cy="1879600"/>
          </a:xfrm>
          <a:prstGeom prst="rect">
            <a:avLst/>
          </a:prstGeom>
          <a:noFill/>
          <a:ln w="9525">
            <a:noFill/>
            <a:miter lim="800000"/>
            <a:headEnd/>
            <a:tailEnd/>
          </a:ln>
        </p:spPr>
        <p:txBody>
          <a:bodyPr>
            <a:spAutoFit/>
          </a:bodyPr>
          <a:lstStyle/>
          <a:p>
            <a:pPr>
              <a:spcBef>
                <a:spcPct val="50000"/>
              </a:spcBef>
            </a:pPr>
            <a:r>
              <a:rPr lang="en-GB" dirty="0"/>
              <a:t>So how would you react to an air-raid warning during the Blitz in 1942?</a:t>
            </a:r>
          </a:p>
          <a:p>
            <a:pPr>
              <a:spcBef>
                <a:spcPct val="50000"/>
              </a:spcBef>
            </a:pPr>
            <a:endParaRPr lang="en-GB" dirty="0"/>
          </a:p>
          <a:p>
            <a:pPr>
              <a:spcBef>
                <a:spcPct val="50000"/>
              </a:spcBef>
            </a:pPr>
            <a:endParaRPr lang="en-GB" dirty="0"/>
          </a:p>
          <a:p>
            <a:pPr>
              <a:spcBef>
                <a:spcPct val="50000"/>
              </a:spcBef>
            </a:pPr>
            <a:r>
              <a:rPr lang="en-GB" dirty="0"/>
              <a:t>Let’s see if you can do it now!! When you here the air-raid warning move to a place of safety.</a:t>
            </a:r>
          </a:p>
        </p:txBody>
      </p:sp>
      <p:pic>
        <p:nvPicPr>
          <p:cNvPr id="2" name="triple_air_raid_siren 45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67063" y="5781382"/>
            <a:ext cx="609600" cy="609600"/>
          </a:xfrm>
          <a:prstGeom prst="rect">
            <a:avLst/>
          </a:prstGeom>
        </p:spPr>
      </p:pic>
      <p:sp>
        <p:nvSpPr>
          <p:cNvPr id="3" name="TextBox 2"/>
          <p:cNvSpPr txBox="1"/>
          <p:nvPr/>
        </p:nvSpPr>
        <p:spPr>
          <a:xfrm>
            <a:off x="2172085" y="5781382"/>
            <a:ext cx="1113276" cy="646331"/>
          </a:xfrm>
          <a:prstGeom prst="rect">
            <a:avLst/>
          </a:prstGeom>
          <a:noFill/>
        </p:spPr>
        <p:txBody>
          <a:bodyPr wrap="square" rtlCol="0">
            <a:spAutoFit/>
          </a:bodyPr>
          <a:lstStyle/>
          <a:p>
            <a:r>
              <a:rPr lang="en-GB" dirty="0"/>
              <a:t>Short (45s) </a:t>
            </a:r>
          </a:p>
        </p:txBody>
      </p:sp>
      <p:pic>
        <p:nvPicPr>
          <p:cNvPr id="4" name="longer air raid siren 4m30s.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372200" y="5781382"/>
            <a:ext cx="609600" cy="609600"/>
          </a:xfrm>
          <a:prstGeom prst="rect">
            <a:avLst/>
          </a:prstGeom>
        </p:spPr>
      </p:pic>
      <p:sp>
        <p:nvSpPr>
          <p:cNvPr id="5" name="TextBox 4"/>
          <p:cNvSpPr txBox="1"/>
          <p:nvPr/>
        </p:nvSpPr>
        <p:spPr>
          <a:xfrm>
            <a:off x="5254886" y="5744651"/>
            <a:ext cx="936104" cy="646331"/>
          </a:xfrm>
          <a:prstGeom prst="rect">
            <a:avLst/>
          </a:prstGeom>
          <a:noFill/>
        </p:spPr>
        <p:txBody>
          <a:bodyPr wrap="square" rtlCol="0">
            <a:spAutoFit/>
          </a:bodyPr>
          <a:lstStyle/>
          <a:p>
            <a:r>
              <a:rPr lang="en-GB" dirty="0"/>
              <a:t>Long 4m 30s</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997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srcRect/>
          <a:stretch>
            <a:fillRect/>
          </a:stretch>
        </p:blipFill>
        <p:spPr bwMode="auto">
          <a:xfrm>
            <a:off x="96838" y="620713"/>
            <a:ext cx="4175125" cy="2879725"/>
          </a:xfrm>
          <a:prstGeom prst="rect">
            <a:avLst/>
          </a:prstGeom>
          <a:noFill/>
          <a:ln w="9525">
            <a:noFill/>
            <a:miter lim="800000"/>
            <a:headEnd/>
            <a:tailEnd/>
          </a:ln>
        </p:spPr>
      </p:pic>
      <p:pic>
        <p:nvPicPr>
          <p:cNvPr id="32770" name="Picture 3"/>
          <p:cNvPicPr>
            <a:picLocks noChangeAspect="1" noChangeArrowheads="1"/>
          </p:cNvPicPr>
          <p:nvPr/>
        </p:nvPicPr>
        <p:blipFill>
          <a:blip r:embed="rId3"/>
          <a:srcRect/>
          <a:stretch>
            <a:fillRect/>
          </a:stretch>
        </p:blipFill>
        <p:spPr bwMode="auto">
          <a:xfrm>
            <a:off x="4427538" y="620713"/>
            <a:ext cx="4381500" cy="3286125"/>
          </a:xfrm>
          <a:prstGeom prst="rect">
            <a:avLst/>
          </a:prstGeom>
          <a:noFill/>
          <a:ln w="9525">
            <a:noFill/>
            <a:miter lim="800000"/>
            <a:headEnd/>
            <a:tailEnd/>
          </a:ln>
        </p:spPr>
      </p:pic>
      <p:pic>
        <p:nvPicPr>
          <p:cNvPr id="32771" name="Picture 4" descr="E:\bgmp resources for euan\THA BG shelter\bg tube photo 1.jpg"/>
          <p:cNvPicPr>
            <a:picLocks noChangeAspect="1" noChangeArrowheads="1"/>
          </p:cNvPicPr>
          <p:nvPr/>
        </p:nvPicPr>
        <p:blipFill>
          <a:blip r:embed="rId4"/>
          <a:srcRect/>
          <a:stretch>
            <a:fillRect/>
          </a:stretch>
        </p:blipFill>
        <p:spPr bwMode="auto">
          <a:xfrm>
            <a:off x="395288" y="3725863"/>
            <a:ext cx="2428875" cy="3094037"/>
          </a:xfrm>
          <a:prstGeom prst="rect">
            <a:avLst/>
          </a:prstGeom>
          <a:noFill/>
          <a:ln w="9525">
            <a:noFill/>
            <a:miter lim="800000"/>
            <a:headEnd/>
            <a:tailEnd/>
          </a:ln>
        </p:spPr>
      </p:pic>
      <p:sp>
        <p:nvSpPr>
          <p:cNvPr id="32772" name="TextBox 1"/>
          <p:cNvSpPr txBox="1">
            <a:spLocks noChangeArrowheads="1"/>
          </p:cNvSpPr>
          <p:nvPr/>
        </p:nvSpPr>
        <p:spPr bwMode="auto">
          <a:xfrm>
            <a:off x="3059113" y="4076700"/>
            <a:ext cx="5545137" cy="2289175"/>
          </a:xfrm>
          <a:prstGeom prst="rect">
            <a:avLst/>
          </a:prstGeom>
          <a:noFill/>
          <a:ln w="9525">
            <a:noFill/>
            <a:miter lim="800000"/>
            <a:headEnd/>
            <a:tailEnd/>
          </a:ln>
        </p:spPr>
        <p:txBody>
          <a:bodyPr>
            <a:spAutoFit/>
          </a:bodyPr>
          <a:lstStyle/>
          <a:p>
            <a:r>
              <a:rPr lang="en-GB"/>
              <a:t>What do you notice about these bomb shelters?</a:t>
            </a:r>
          </a:p>
          <a:p>
            <a:endParaRPr lang="en-GB"/>
          </a:p>
          <a:p>
            <a:endParaRPr lang="en-GB"/>
          </a:p>
          <a:p>
            <a:r>
              <a:rPr lang="en-GB"/>
              <a:t>The top-right and bottom-left photos are of Bethnal Green Station which was used as a shelter. It was newly built, had no trains or rails yet, and had lots of space in it. There were bunk beds and even a hall for performances.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descr="precast5"/>
          <p:cNvPicPr>
            <a:picLocks noChangeAspect="1" noChangeArrowheads="1"/>
          </p:cNvPicPr>
          <p:nvPr/>
        </p:nvPicPr>
        <p:blipFill>
          <a:blip r:embed="rId3"/>
          <a:srcRect/>
          <a:stretch>
            <a:fillRect/>
          </a:stretch>
        </p:blipFill>
        <p:spPr bwMode="auto">
          <a:xfrm>
            <a:off x="179388" y="599685"/>
            <a:ext cx="3851323" cy="3140968"/>
          </a:xfrm>
          <a:prstGeom prst="rect">
            <a:avLst/>
          </a:prstGeom>
          <a:noFill/>
          <a:ln w="9525">
            <a:noFill/>
            <a:miter lim="800000"/>
            <a:headEnd/>
            <a:tailEnd/>
          </a:ln>
        </p:spPr>
      </p:pic>
      <p:sp>
        <p:nvSpPr>
          <p:cNvPr id="33794" name="Text Box 6"/>
          <p:cNvSpPr txBox="1">
            <a:spLocks noChangeArrowheads="1"/>
          </p:cNvSpPr>
          <p:nvPr/>
        </p:nvSpPr>
        <p:spPr bwMode="auto">
          <a:xfrm>
            <a:off x="179388" y="3716338"/>
            <a:ext cx="4608512" cy="366712"/>
          </a:xfrm>
          <a:prstGeom prst="rect">
            <a:avLst/>
          </a:prstGeom>
          <a:noFill/>
          <a:ln w="9525">
            <a:noFill/>
            <a:miter lim="800000"/>
            <a:headEnd/>
            <a:tailEnd/>
          </a:ln>
        </p:spPr>
        <p:txBody>
          <a:bodyPr>
            <a:spAutoFit/>
          </a:bodyPr>
          <a:lstStyle/>
          <a:p>
            <a:pPr>
              <a:spcBef>
                <a:spcPct val="50000"/>
              </a:spcBef>
            </a:pPr>
            <a:r>
              <a:rPr lang="en-GB"/>
              <a:t>Prefabricated air-raid shelter.</a:t>
            </a:r>
          </a:p>
        </p:txBody>
      </p:sp>
      <p:pic>
        <p:nvPicPr>
          <p:cNvPr id="33795" name="Picture 8" descr="morrison_shelters_from_WW2"/>
          <p:cNvPicPr>
            <a:picLocks noChangeAspect="1" noChangeArrowheads="1"/>
          </p:cNvPicPr>
          <p:nvPr/>
        </p:nvPicPr>
        <p:blipFill>
          <a:blip r:embed="rId4"/>
          <a:srcRect/>
          <a:stretch>
            <a:fillRect/>
          </a:stretch>
        </p:blipFill>
        <p:spPr bwMode="auto">
          <a:xfrm>
            <a:off x="4500261" y="599685"/>
            <a:ext cx="4608512" cy="2984500"/>
          </a:xfrm>
          <a:prstGeom prst="rect">
            <a:avLst/>
          </a:prstGeom>
          <a:noFill/>
          <a:ln w="9525">
            <a:noFill/>
            <a:miter lim="800000"/>
            <a:headEnd/>
            <a:tailEnd/>
          </a:ln>
        </p:spPr>
      </p:pic>
      <p:sp>
        <p:nvSpPr>
          <p:cNvPr id="33796" name="Text Box 9"/>
          <p:cNvSpPr txBox="1">
            <a:spLocks noChangeArrowheads="1"/>
          </p:cNvSpPr>
          <p:nvPr/>
        </p:nvSpPr>
        <p:spPr bwMode="auto">
          <a:xfrm>
            <a:off x="4844979" y="3612356"/>
            <a:ext cx="3384550" cy="366713"/>
          </a:xfrm>
          <a:prstGeom prst="rect">
            <a:avLst/>
          </a:prstGeom>
          <a:noFill/>
          <a:ln w="9525">
            <a:noFill/>
            <a:miter lim="800000"/>
            <a:headEnd/>
            <a:tailEnd/>
          </a:ln>
        </p:spPr>
        <p:txBody>
          <a:bodyPr>
            <a:spAutoFit/>
          </a:bodyPr>
          <a:lstStyle/>
          <a:p>
            <a:pPr>
              <a:spcBef>
                <a:spcPct val="50000"/>
              </a:spcBef>
            </a:pPr>
            <a:r>
              <a:rPr lang="en-GB" dirty="0"/>
              <a:t>Morrison shelter.</a:t>
            </a:r>
          </a:p>
        </p:txBody>
      </p:sp>
      <p:pic>
        <p:nvPicPr>
          <p:cNvPr id="33797" name="Picture 11" descr="th?&amp;id=HN"/>
          <p:cNvPicPr>
            <a:picLocks noChangeAspect="1" noChangeArrowheads="1"/>
          </p:cNvPicPr>
          <p:nvPr/>
        </p:nvPicPr>
        <p:blipFill>
          <a:blip r:embed="rId5"/>
          <a:srcRect/>
          <a:stretch>
            <a:fillRect/>
          </a:stretch>
        </p:blipFill>
        <p:spPr bwMode="auto">
          <a:xfrm>
            <a:off x="539552" y="4509307"/>
            <a:ext cx="2857500" cy="2152650"/>
          </a:xfrm>
          <a:prstGeom prst="rect">
            <a:avLst/>
          </a:prstGeom>
          <a:noFill/>
          <a:ln w="9525">
            <a:noFill/>
            <a:miter lim="800000"/>
            <a:headEnd/>
            <a:tailEnd/>
          </a:ln>
        </p:spPr>
      </p:pic>
      <p:pic>
        <p:nvPicPr>
          <p:cNvPr id="33798" name="Picture 13" descr="th?&amp;id=HN"/>
          <p:cNvPicPr>
            <a:picLocks noChangeAspect="1" noChangeArrowheads="1"/>
          </p:cNvPicPr>
          <p:nvPr/>
        </p:nvPicPr>
        <p:blipFill>
          <a:blip r:embed="rId6"/>
          <a:srcRect/>
          <a:stretch>
            <a:fillRect/>
          </a:stretch>
        </p:blipFill>
        <p:spPr bwMode="auto">
          <a:xfrm>
            <a:off x="4932363" y="4083050"/>
            <a:ext cx="2641600" cy="2641600"/>
          </a:xfrm>
          <a:prstGeom prst="rect">
            <a:avLst/>
          </a:prstGeom>
          <a:noFill/>
          <a:ln w="9525">
            <a:noFill/>
            <a:miter lim="800000"/>
            <a:headEnd/>
            <a:tailEnd/>
          </a:ln>
        </p:spPr>
      </p:pic>
      <p:sp>
        <p:nvSpPr>
          <p:cNvPr id="33799" name="Text Box 14"/>
          <p:cNvSpPr txBox="1">
            <a:spLocks noChangeArrowheads="1"/>
          </p:cNvSpPr>
          <p:nvPr/>
        </p:nvSpPr>
        <p:spPr bwMode="auto">
          <a:xfrm>
            <a:off x="3708400" y="4437063"/>
            <a:ext cx="1223963" cy="641350"/>
          </a:xfrm>
          <a:prstGeom prst="rect">
            <a:avLst/>
          </a:prstGeom>
          <a:noFill/>
          <a:ln w="9525">
            <a:noFill/>
            <a:miter lim="800000"/>
            <a:headEnd/>
            <a:tailEnd/>
          </a:ln>
        </p:spPr>
        <p:txBody>
          <a:bodyPr>
            <a:spAutoFit/>
          </a:bodyPr>
          <a:lstStyle/>
          <a:p>
            <a:pPr>
              <a:spcBef>
                <a:spcPct val="50000"/>
              </a:spcBef>
            </a:pPr>
            <a:r>
              <a:rPr lang="en-GB"/>
              <a:t>Anderson shelters.</a:t>
            </a:r>
          </a:p>
        </p:txBody>
      </p:sp>
      <p:sp>
        <p:nvSpPr>
          <p:cNvPr id="33800" name="Rectangle 15"/>
          <p:cNvSpPr>
            <a:spLocks noGrp="1" noChangeArrowheads="1"/>
          </p:cNvSpPr>
          <p:nvPr>
            <p:ph type="title"/>
          </p:nvPr>
        </p:nvSpPr>
        <p:spPr>
          <a:xfrm>
            <a:off x="457200" y="116632"/>
            <a:ext cx="8229600" cy="864096"/>
          </a:xfrm>
        </p:spPr>
        <p:txBody>
          <a:bodyPr/>
          <a:lstStyle/>
          <a:p>
            <a:pPr eaLnBrk="1" hangingPunct="1"/>
            <a:r>
              <a:rPr lang="en-GB" dirty="0"/>
              <a:t>World War II Shelters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5" descr="th?&amp;id=HN"/>
          <p:cNvPicPr>
            <a:picLocks noChangeAspect="1" noChangeArrowheads="1"/>
          </p:cNvPicPr>
          <p:nvPr/>
        </p:nvPicPr>
        <p:blipFill>
          <a:blip r:embed="rId3"/>
          <a:srcRect/>
          <a:stretch>
            <a:fillRect/>
          </a:stretch>
        </p:blipFill>
        <p:spPr bwMode="auto">
          <a:xfrm>
            <a:off x="323850" y="1484313"/>
            <a:ext cx="2857500" cy="2000250"/>
          </a:xfrm>
          <a:prstGeom prst="rect">
            <a:avLst/>
          </a:prstGeom>
          <a:noFill/>
          <a:ln w="9525">
            <a:noFill/>
            <a:miter lim="800000"/>
            <a:headEnd/>
            <a:tailEnd/>
          </a:ln>
        </p:spPr>
      </p:pic>
      <p:sp>
        <p:nvSpPr>
          <p:cNvPr id="35842" name="Rectangle 6"/>
          <p:cNvSpPr>
            <a:spLocks noGrp="1" noChangeArrowheads="1"/>
          </p:cNvSpPr>
          <p:nvPr>
            <p:ph type="title"/>
          </p:nvPr>
        </p:nvSpPr>
        <p:spPr/>
        <p:txBody>
          <a:bodyPr/>
          <a:lstStyle/>
          <a:p>
            <a:pPr eaLnBrk="1" hangingPunct="1"/>
            <a:r>
              <a:rPr lang="en-GB" sz="4000"/>
              <a:t>How people coped in the Blackout</a:t>
            </a:r>
          </a:p>
        </p:txBody>
      </p:sp>
      <p:sp>
        <p:nvSpPr>
          <p:cNvPr id="35843" name="Text Box 7"/>
          <p:cNvSpPr txBox="1">
            <a:spLocks noChangeArrowheads="1"/>
          </p:cNvSpPr>
          <p:nvPr/>
        </p:nvSpPr>
        <p:spPr bwMode="auto">
          <a:xfrm>
            <a:off x="323850" y="3789363"/>
            <a:ext cx="2735263" cy="641350"/>
          </a:xfrm>
          <a:prstGeom prst="rect">
            <a:avLst/>
          </a:prstGeom>
          <a:noFill/>
          <a:ln w="9525">
            <a:noFill/>
            <a:miter lim="800000"/>
            <a:headEnd/>
            <a:tailEnd/>
          </a:ln>
        </p:spPr>
        <p:txBody>
          <a:bodyPr>
            <a:spAutoFit/>
          </a:bodyPr>
          <a:lstStyle/>
          <a:p>
            <a:pPr>
              <a:spcBef>
                <a:spcPct val="50000"/>
              </a:spcBef>
            </a:pPr>
            <a:r>
              <a:rPr lang="en-GB"/>
              <a:t>Painted bumpers white instead of using lights.</a:t>
            </a:r>
          </a:p>
        </p:txBody>
      </p:sp>
      <p:pic>
        <p:nvPicPr>
          <p:cNvPr id="35844" name="Picture 9" descr="th?&amp;id=HN"/>
          <p:cNvPicPr>
            <a:picLocks noChangeAspect="1" noChangeArrowheads="1"/>
          </p:cNvPicPr>
          <p:nvPr/>
        </p:nvPicPr>
        <p:blipFill>
          <a:blip r:embed="rId4"/>
          <a:srcRect/>
          <a:stretch>
            <a:fillRect/>
          </a:stretch>
        </p:blipFill>
        <p:spPr bwMode="auto">
          <a:xfrm>
            <a:off x="4356100" y="1412875"/>
            <a:ext cx="2857500" cy="2228850"/>
          </a:xfrm>
          <a:prstGeom prst="rect">
            <a:avLst/>
          </a:prstGeom>
          <a:noFill/>
          <a:ln w="9525">
            <a:noFill/>
            <a:miter lim="800000"/>
            <a:headEnd/>
            <a:tailEnd/>
          </a:ln>
        </p:spPr>
      </p:pic>
      <p:sp>
        <p:nvSpPr>
          <p:cNvPr id="35845" name="Text Box 10"/>
          <p:cNvSpPr txBox="1">
            <a:spLocks noChangeArrowheads="1"/>
          </p:cNvSpPr>
          <p:nvPr/>
        </p:nvSpPr>
        <p:spPr bwMode="auto">
          <a:xfrm>
            <a:off x="4284663" y="3860800"/>
            <a:ext cx="3600450" cy="915988"/>
          </a:xfrm>
          <a:prstGeom prst="rect">
            <a:avLst/>
          </a:prstGeom>
          <a:noFill/>
          <a:ln w="9525">
            <a:noFill/>
            <a:miter lim="800000"/>
            <a:headEnd/>
            <a:tailEnd/>
          </a:ln>
        </p:spPr>
        <p:txBody>
          <a:bodyPr>
            <a:spAutoFit/>
          </a:bodyPr>
          <a:lstStyle/>
          <a:p>
            <a:pPr>
              <a:spcBef>
                <a:spcPct val="50000"/>
              </a:spcBef>
            </a:pPr>
            <a:r>
              <a:rPr lang="en-GB"/>
              <a:t>Painted curb stones white so people could see where they were going.</a:t>
            </a:r>
          </a:p>
        </p:txBody>
      </p:sp>
      <p:pic>
        <p:nvPicPr>
          <p:cNvPr id="35846" name="Picture 12" descr="th?&amp;id=HN"/>
          <p:cNvPicPr>
            <a:picLocks noChangeAspect="1" noChangeArrowheads="1"/>
          </p:cNvPicPr>
          <p:nvPr/>
        </p:nvPicPr>
        <p:blipFill>
          <a:blip r:embed="rId5"/>
          <a:srcRect/>
          <a:stretch>
            <a:fillRect/>
          </a:stretch>
        </p:blipFill>
        <p:spPr bwMode="auto">
          <a:xfrm>
            <a:off x="755650" y="4581525"/>
            <a:ext cx="2089150" cy="1949450"/>
          </a:xfrm>
          <a:prstGeom prst="rect">
            <a:avLst/>
          </a:prstGeom>
          <a:noFill/>
          <a:ln w="9525">
            <a:noFill/>
            <a:miter lim="800000"/>
            <a:headEnd/>
            <a:tailEnd/>
          </a:ln>
        </p:spPr>
      </p:pic>
      <p:pic>
        <p:nvPicPr>
          <p:cNvPr id="35847" name="Picture 14" descr="th?&amp;id=HN"/>
          <p:cNvPicPr>
            <a:picLocks noChangeAspect="1" noChangeArrowheads="1"/>
          </p:cNvPicPr>
          <p:nvPr/>
        </p:nvPicPr>
        <p:blipFill>
          <a:blip r:embed="rId6"/>
          <a:srcRect/>
          <a:stretch>
            <a:fillRect/>
          </a:stretch>
        </p:blipFill>
        <p:spPr bwMode="auto">
          <a:xfrm>
            <a:off x="6372225" y="4508500"/>
            <a:ext cx="1614488" cy="208756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4"/>
          <p:cNvSpPr>
            <a:spLocks noGrp="1" noChangeArrowheads="1"/>
          </p:cNvSpPr>
          <p:nvPr>
            <p:ph type="title"/>
          </p:nvPr>
        </p:nvSpPr>
        <p:spPr/>
        <p:txBody>
          <a:bodyPr/>
          <a:lstStyle/>
          <a:p>
            <a:pPr eaLnBrk="1" hangingPunct="1"/>
            <a:r>
              <a:rPr lang="en-GB" sz="4000"/>
              <a:t>Morale-boosting campaigns during WWII</a:t>
            </a:r>
          </a:p>
        </p:txBody>
      </p:sp>
      <p:pic>
        <p:nvPicPr>
          <p:cNvPr id="37890" name="Picture 6" descr="th?&amp;id=HN"/>
          <p:cNvPicPr>
            <a:picLocks noChangeAspect="1" noChangeArrowheads="1"/>
          </p:cNvPicPr>
          <p:nvPr/>
        </p:nvPicPr>
        <p:blipFill>
          <a:blip r:embed="rId3"/>
          <a:srcRect/>
          <a:stretch>
            <a:fillRect/>
          </a:stretch>
        </p:blipFill>
        <p:spPr bwMode="auto">
          <a:xfrm>
            <a:off x="468313" y="1341438"/>
            <a:ext cx="1905000" cy="2857500"/>
          </a:xfrm>
          <a:prstGeom prst="rect">
            <a:avLst/>
          </a:prstGeom>
          <a:noFill/>
          <a:ln w="9525">
            <a:noFill/>
            <a:miter lim="800000"/>
            <a:headEnd/>
            <a:tailEnd/>
          </a:ln>
        </p:spPr>
      </p:pic>
      <p:pic>
        <p:nvPicPr>
          <p:cNvPr id="37891" name="Picture 8" descr="th?&amp;id=HN"/>
          <p:cNvPicPr>
            <a:picLocks noChangeAspect="1" noChangeArrowheads="1"/>
          </p:cNvPicPr>
          <p:nvPr/>
        </p:nvPicPr>
        <p:blipFill>
          <a:blip r:embed="rId4"/>
          <a:srcRect/>
          <a:stretch>
            <a:fillRect/>
          </a:stretch>
        </p:blipFill>
        <p:spPr bwMode="auto">
          <a:xfrm>
            <a:off x="3275509" y="1445195"/>
            <a:ext cx="1876425" cy="2857500"/>
          </a:xfrm>
          <a:prstGeom prst="rect">
            <a:avLst/>
          </a:prstGeom>
          <a:noFill/>
          <a:ln w="9525">
            <a:noFill/>
            <a:miter lim="800000"/>
            <a:headEnd/>
            <a:tailEnd/>
          </a:ln>
        </p:spPr>
      </p:pic>
      <p:pic>
        <p:nvPicPr>
          <p:cNvPr id="37892" name="Picture 10" descr="th?&amp;id=HN"/>
          <p:cNvPicPr>
            <a:picLocks noChangeAspect="1" noChangeArrowheads="1"/>
          </p:cNvPicPr>
          <p:nvPr/>
        </p:nvPicPr>
        <p:blipFill>
          <a:blip r:embed="rId5"/>
          <a:srcRect/>
          <a:stretch>
            <a:fillRect/>
          </a:stretch>
        </p:blipFill>
        <p:spPr bwMode="auto">
          <a:xfrm>
            <a:off x="5580112" y="1484313"/>
            <a:ext cx="2857500" cy="2057400"/>
          </a:xfrm>
          <a:prstGeom prst="rect">
            <a:avLst/>
          </a:prstGeom>
          <a:noFill/>
          <a:ln w="9525">
            <a:noFill/>
            <a:miter lim="800000"/>
            <a:headEnd/>
            <a:tailEnd/>
          </a:ln>
        </p:spPr>
      </p:pic>
      <p:pic>
        <p:nvPicPr>
          <p:cNvPr id="37893" name="Picture 12" descr="th?&amp;id=HN"/>
          <p:cNvPicPr>
            <a:picLocks noChangeAspect="1" noChangeArrowheads="1"/>
          </p:cNvPicPr>
          <p:nvPr/>
        </p:nvPicPr>
        <p:blipFill>
          <a:blip r:embed="rId6"/>
          <a:srcRect/>
          <a:stretch>
            <a:fillRect/>
          </a:stretch>
        </p:blipFill>
        <p:spPr bwMode="auto">
          <a:xfrm>
            <a:off x="6227762" y="3811588"/>
            <a:ext cx="2028825" cy="2857500"/>
          </a:xfrm>
          <a:prstGeom prst="rect">
            <a:avLst/>
          </a:prstGeom>
          <a:noFill/>
          <a:ln w="9525">
            <a:noFill/>
            <a:miter lim="800000"/>
            <a:headEnd/>
            <a:tailEnd/>
          </a:ln>
        </p:spPr>
      </p:pic>
      <p:pic>
        <p:nvPicPr>
          <p:cNvPr id="37894" name="Picture 14" descr="th?&amp;id=HN"/>
          <p:cNvPicPr>
            <a:picLocks noChangeAspect="1" noChangeArrowheads="1"/>
          </p:cNvPicPr>
          <p:nvPr/>
        </p:nvPicPr>
        <p:blipFill>
          <a:blip r:embed="rId7"/>
          <a:srcRect/>
          <a:stretch>
            <a:fillRect/>
          </a:stretch>
        </p:blipFill>
        <p:spPr bwMode="auto">
          <a:xfrm>
            <a:off x="539750" y="4283616"/>
            <a:ext cx="1762125" cy="2447925"/>
          </a:xfrm>
          <a:prstGeom prst="rect">
            <a:avLst/>
          </a:prstGeom>
          <a:noFill/>
          <a:ln w="9525">
            <a:noFill/>
            <a:miter lim="800000"/>
            <a:headEnd/>
            <a:tailEnd/>
          </a:ln>
        </p:spPr>
      </p:pic>
      <p:pic>
        <p:nvPicPr>
          <p:cNvPr id="37895" name="Picture 16" descr="th?&amp;id=HN"/>
          <p:cNvPicPr>
            <a:picLocks noChangeAspect="1" noChangeArrowheads="1"/>
          </p:cNvPicPr>
          <p:nvPr/>
        </p:nvPicPr>
        <p:blipFill>
          <a:blip r:embed="rId8"/>
          <a:srcRect/>
          <a:stretch>
            <a:fillRect/>
          </a:stretch>
        </p:blipFill>
        <p:spPr bwMode="auto">
          <a:xfrm>
            <a:off x="3203575" y="4413250"/>
            <a:ext cx="2089150" cy="20891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idx="4294967295"/>
          </p:nvPr>
        </p:nvSpPr>
        <p:spPr>
          <a:xfrm>
            <a:off x="467544" y="2348880"/>
            <a:ext cx="8280400" cy="1935163"/>
          </a:xfrm>
        </p:spPr>
        <p:txBody>
          <a:bodyPr/>
          <a:lstStyle/>
          <a:p>
            <a:pPr eaLnBrk="1" hangingPunct="1"/>
            <a:r>
              <a:rPr lang="en-GB" sz="4000" dirty="0"/>
              <a:t>If you were a German commander in World War II where would you choose to bomb in England? Why?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6"/>
          <p:cNvSpPr txBox="1">
            <a:spLocks noChangeArrowheads="1"/>
          </p:cNvSpPr>
          <p:nvPr/>
        </p:nvSpPr>
        <p:spPr bwMode="auto">
          <a:xfrm>
            <a:off x="395288" y="5661025"/>
            <a:ext cx="6769100" cy="366713"/>
          </a:xfrm>
          <a:prstGeom prst="rect">
            <a:avLst/>
          </a:prstGeom>
          <a:noFill/>
          <a:ln w="9525">
            <a:noFill/>
            <a:miter lim="800000"/>
            <a:headEnd/>
            <a:tailEnd/>
          </a:ln>
        </p:spPr>
        <p:txBody>
          <a:bodyPr>
            <a:spAutoFit/>
          </a:bodyPr>
          <a:lstStyle/>
          <a:p>
            <a:pPr>
              <a:spcBef>
                <a:spcPct val="50000"/>
              </a:spcBef>
            </a:pPr>
            <a:r>
              <a:rPr lang="en-GB"/>
              <a:t>Why would the Germans bomb British ports and ships?</a:t>
            </a:r>
          </a:p>
        </p:txBody>
      </p:sp>
      <p:pic>
        <p:nvPicPr>
          <p:cNvPr id="16386" name="Picture 8" descr="passenger-ship-sunk-ww2-488"/>
          <p:cNvPicPr>
            <a:picLocks noChangeAspect="1" noChangeArrowheads="1"/>
          </p:cNvPicPr>
          <p:nvPr/>
        </p:nvPicPr>
        <p:blipFill>
          <a:blip r:embed="rId3"/>
          <a:srcRect/>
          <a:stretch>
            <a:fillRect/>
          </a:stretch>
        </p:blipFill>
        <p:spPr bwMode="auto">
          <a:xfrm>
            <a:off x="827088" y="620713"/>
            <a:ext cx="5616575" cy="4184650"/>
          </a:xfrm>
          <a:prstGeom prst="rect">
            <a:avLst/>
          </a:prstGeom>
          <a:noFill/>
          <a:ln w="9525">
            <a:noFill/>
            <a:miter lim="800000"/>
            <a:headEnd/>
            <a:tailEnd/>
          </a:ln>
        </p:spPr>
      </p:pic>
      <p:sp>
        <p:nvSpPr>
          <p:cNvPr id="16387" name="Text Box 9"/>
          <p:cNvSpPr txBox="1">
            <a:spLocks noChangeArrowheads="1"/>
          </p:cNvSpPr>
          <p:nvPr/>
        </p:nvSpPr>
        <p:spPr bwMode="auto">
          <a:xfrm>
            <a:off x="6659563" y="908050"/>
            <a:ext cx="1944687" cy="641350"/>
          </a:xfrm>
          <a:prstGeom prst="rect">
            <a:avLst/>
          </a:prstGeom>
          <a:noFill/>
          <a:ln w="9525">
            <a:noFill/>
            <a:miter lim="800000"/>
            <a:headEnd/>
            <a:tailEnd/>
          </a:ln>
        </p:spPr>
        <p:txBody>
          <a:bodyPr>
            <a:spAutoFit/>
          </a:bodyPr>
          <a:lstStyle/>
          <a:p>
            <a:pPr>
              <a:spcBef>
                <a:spcPct val="50000"/>
              </a:spcBef>
            </a:pPr>
            <a:r>
              <a:rPr lang="en-GB"/>
              <a:t>What has been bombed here?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idx="4294967295"/>
          </p:nvPr>
        </p:nvSpPr>
        <p:spPr>
          <a:xfrm>
            <a:off x="0" y="274638"/>
            <a:ext cx="8229600" cy="1143000"/>
          </a:xfrm>
        </p:spPr>
        <p:txBody>
          <a:bodyPr/>
          <a:lstStyle/>
          <a:p>
            <a:pPr eaLnBrk="1" hangingPunct="1"/>
            <a:r>
              <a:rPr lang="en-GB"/>
              <a:t>What has been bombed?</a:t>
            </a:r>
          </a:p>
        </p:txBody>
      </p:sp>
      <p:pic>
        <p:nvPicPr>
          <p:cNvPr id="18434" name="Picture 5" descr="35442369_58304a4e2e"/>
          <p:cNvPicPr>
            <a:picLocks noChangeAspect="1" noChangeArrowheads="1"/>
          </p:cNvPicPr>
          <p:nvPr/>
        </p:nvPicPr>
        <p:blipFill>
          <a:blip r:embed="rId3"/>
          <a:srcRect/>
          <a:stretch>
            <a:fillRect/>
          </a:stretch>
        </p:blipFill>
        <p:spPr bwMode="auto">
          <a:xfrm>
            <a:off x="755650" y="1557338"/>
            <a:ext cx="4762500" cy="3333750"/>
          </a:xfrm>
          <a:prstGeom prst="rect">
            <a:avLst/>
          </a:prstGeom>
          <a:noFill/>
          <a:ln w="9525">
            <a:noFill/>
            <a:miter lim="800000"/>
            <a:headEnd/>
            <a:tailEnd/>
          </a:ln>
        </p:spPr>
      </p:pic>
      <p:sp>
        <p:nvSpPr>
          <p:cNvPr id="18435" name="Text Box 6"/>
          <p:cNvSpPr txBox="1">
            <a:spLocks noChangeArrowheads="1"/>
          </p:cNvSpPr>
          <p:nvPr/>
        </p:nvSpPr>
        <p:spPr bwMode="auto">
          <a:xfrm>
            <a:off x="5724525" y="1628775"/>
            <a:ext cx="2663825" cy="2041525"/>
          </a:xfrm>
          <a:prstGeom prst="rect">
            <a:avLst/>
          </a:prstGeom>
          <a:noFill/>
          <a:ln w="9525">
            <a:noFill/>
            <a:miter lim="800000"/>
            <a:headEnd/>
            <a:tailEnd/>
          </a:ln>
        </p:spPr>
        <p:txBody>
          <a:bodyPr>
            <a:spAutoFit/>
          </a:bodyPr>
          <a:lstStyle/>
          <a:p>
            <a:pPr>
              <a:spcBef>
                <a:spcPct val="50000"/>
              </a:spcBef>
            </a:pPr>
            <a:r>
              <a:rPr lang="en-GB" sz="3200"/>
              <a:t>Why would the Germans bomb British factories?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large"/>
          <p:cNvPicPr>
            <a:picLocks noChangeAspect="1" noChangeArrowheads="1"/>
          </p:cNvPicPr>
          <p:nvPr/>
        </p:nvPicPr>
        <p:blipFill>
          <a:blip r:embed="rId3"/>
          <a:srcRect/>
          <a:stretch>
            <a:fillRect/>
          </a:stretch>
        </p:blipFill>
        <p:spPr bwMode="auto">
          <a:xfrm>
            <a:off x="762000" y="514350"/>
            <a:ext cx="5970588" cy="4567238"/>
          </a:xfrm>
          <a:prstGeom prst="rect">
            <a:avLst/>
          </a:prstGeom>
          <a:noFill/>
          <a:ln w="9525">
            <a:noFill/>
            <a:miter lim="800000"/>
            <a:headEnd/>
            <a:tailEnd/>
          </a:ln>
        </p:spPr>
      </p:pic>
      <p:sp>
        <p:nvSpPr>
          <p:cNvPr id="20482" name="Text Box 6"/>
          <p:cNvSpPr txBox="1">
            <a:spLocks noChangeArrowheads="1"/>
          </p:cNvSpPr>
          <p:nvPr/>
        </p:nvSpPr>
        <p:spPr bwMode="auto">
          <a:xfrm>
            <a:off x="755650" y="5300663"/>
            <a:ext cx="7056438" cy="779462"/>
          </a:xfrm>
          <a:prstGeom prst="rect">
            <a:avLst/>
          </a:prstGeom>
          <a:noFill/>
          <a:ln w="9525">
            <a:noFill/>
            <a:miter lim="800000"/>
            <a:headEnd/>
            <a:tailEnd/>
          </a:ln>
        </p:spPr>
        <p:txBody>
          <a:bodyPr>
            <a:spAutoFit/>
          </a:bodyPr>
          <a:lstStyle/>
          <a:p>
            <a:pPr>
              <a:spcBef>
                <a:spcPct val="50000"/>
              </a:spcBef>
            </a:pPr>
            <a:r>
              <a:rPr lang="en-GB"/>
              <a:t>What has been bombed here?</a:t>
            </a:r>
          </a:p>
          <a:p>
            <a:pPr>
              <a:spcBef>
                <a:spcPct val="50000"/>
              </a:spcBef>
            </a:pPr>
            <a:r>
              <a:rPr lang="en-GB"/>
              <a:t>Why would the Germans bomb British cities?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descr="LondonBombedWWII_full"/>
          <p:cNvPicPr>
            <a:picLocks noChangeAspect="1" noChangeArrowheads="1"/>
          </p:cNvPicPr>
          <p:nvPr/>
        </p:nvPicPr>
        <p:blipFill>
          <a:blip r:embed="rId3"/>
          <a:srcRect/>
          <a:stretch>
            <a:fillRect/>
          </a:stretch>
        </p:blipFill>
        <p:spPr bwMode="auto">
          <a:xfrm>
            <a:off x="107950" y="549275"/>
            <a:ext cx="4681538" cy="3344863"/>
          </a:xfrm>
          <a:prstGeom prst="rect">
            <a:avLst/>
          </a:prstGeom>
          <a:noFill/>
          <a:ln w="9525">
            <a:noFill/>
            <a:miter lim="800000"/>
            <a:headEnd/>
            <a:tailEnd/>
          </a:ln>
        </p:spPr>
      </p:pic>
      <p:pic>
        <p:nvPicPr>
          <p:cNvPr id="22530" name="Picture 7" descr="_51769422_2658458"/>
          <p:cNvPicPr>
            <a:picLocks noChangeAspect="1" noChangeArrowheads="1"/>
          </p:cNvPicPr>
          <p:nvPr/>
        </p:nvPicPr>
        <p:blipFill>
          <a:blip r:embed="rId4"/>
          <a:srcRect/>
          <a:stretch>
            <a:fillRect/>
          </a:stretch>
        </p:blipFill>
        <p:spPr bwMode="auto">
          <a:xfrm>
            <a:off x="4356100" y="1052513"/>
            <a:ext cx="3744913" cy="2106612"/>
          </a:xfrm>
          <a:prstGeom prst="rect">
            <a:avLst/>
          </a:prstGeom>
          <a:noFill/>
          <a:ln w="9525">
            <a:noFill/>
            <a:miter lim="800000"/>
            <a:headEnd/>
            <a:tailEnd/>
          </a:ln>
        </p:spPr>
      </p:pic>
      <p:pic>
        <p:nvPicPr>
          <p:cNvPr id="22531" name="Picture 9" descr="vm_lg_0023"/>
          <p:cNvPicPr>
            <a:picLocks noChangeAspect="1" noChangeArrowheads="1"/>
          </p:cNvPicPr>
          <p:nvPr/>
        </p:nvPicPr>
        <p:blipFill>
          <a:blip r:embed="rId5"/>
          <a:srcRect/>
          <a:stretch>
            <a:fillRect/>
          </a:stretch>
        </p:blipFill>
        <p:spPr bwMode="auto">
          <a:xfrm>
            <a:off x="3132138" y="3357563"/>
            <a:ext cx="4413250" cy="2894012"/>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E:\bgmp resources for euan\Bethnal Green Road - 1941 300dpi.jpg"/>
          <p:cNvPicPr>
            <a:picLocks noChangeAspect="1" noChangeArrowheads="1"/>
          </p:cNvPicPr>
          <p:nvPr/>
        </p:nvPicPr>
        <p:blipFill>
          <a:blip r:embed="rId2"/>
          <a:srcRect/>
          <a:stretch>
            <a:fillRect/>
          </a:stretch>
        </p:blipFill>
        <p:spPr bwMode="auto">
          <a:xfrm>
            <a:off x="179388" y="260350"/>
            <a:ext cx="4916487" cy="6337300"/>
          </a:xfrm>
          <a:prstGeom prst="rect">
            <a:avLst/>
          </a:prstGeom>
          <a:noFill/>
          <a:ln w="9525">
            <a:noFill/>
            <a:miter lim="800000"/>
            <a:headEnd/>
            <a:tailEnd/>
          </a:ln>
        </p:spPr>
      </p:pic>
      <p:sp>
        <p:nvSpPr>
          <p:cNvPr id="24578" name="TextBox 1"/>
          <p:cNvSpPr txBox="1">
            <a:spLocks noChangeArrowheads="1"/>
          </p:cNvSpPr>
          <p:nvPr/>
        </p:nvSpPr>
        <p:spPr bwMode="auto">
          <a:xfrm>
            <a:off x="5364163" y="549275"/>
            <a:ext cx="3024187" cy="368300"/>
          </a:xfrm>
          <a:prstGeom prst="rect">
            <a:avLst/>
          </a:prstGeom>
          <a:noFill/>
          <a:ln w="9525">
            <a:noFill/>
            <a:miter lim="800000"/>
            <a:headEnd/>
            <a:tailEnd/>
          </a:ln>
        </p:spPr>
        <p:txBody>
          <a:bodyPr>
            <a:spAutoFit/>
          </a:bodyPr>
          <a:lstStyle/>
          <a:p>
            <a:r>
              <a:rPr lang="en-GB"/>
              <a:t>Bethnal Green Road 1941.</a:t>
            </a:r>
          </a:p>
        </p:txBody>
      </p:sp>
      <p:pic>
        <p:nvPicPr>
          <p:cNvPr id="24579" name="Picture 2" descr="E:\bgmp resources for euan\BG Lib bomb damage\P08270 Bethnal Green Public Library 1940 600.jpg"/>
          <p:cNvPicPr>
            <a:picLocks noChangeAspect="1" noChangeArrowheads="1"/>
          </p:cNvPicPr>
          <p:nvPr/>
        </p:nvPicPr>
        <p:blipFill>
          <a:blip r:embed="rId3"/>
          <a:srcRect/>
          <a:stretch>
            <a:fillRect/>
          </a:stretch>
        </p:blipFill>
        <p:spPr bwMode="auto">
          <a:xfrm>
            <a:off x="5353050" y="2689225"/>
            <a:ext cx="3598863" cy="2592388"/>
          </a:xfrm>
          <a:prstGeom prst="rect">
            <a:avLst/>
          </a:prstGeom>
          <a:noFill/>
          <a:ln w="9525">
            <a:noFill/>
            <a:miter lim="800000"/>
            <a:headEnd/>
            <a:tailEnd/>
          </a:ln>
        </p:spPr>
      </p:pic>
      <p:sp>
        <p:nvSpPr>
          <p:cNvPr id="24580" name="TextBox 3"/>
          <p:cNvSpPr txBox="1">
            <a:spLocks noChangeArrowheads="1"/>
          </p:cNvSpPr>
          <p:nvPr/>
        </p:nvSpPr>
        <p:spPr bwMode="auto">
          <a:xfrm>
            <a:off x="5353050" y="5516563"/>
            <a:ext cx="3322638" cy="641350"/>
          </a:xfrm>
          <a:prstGeom prst="rect">
            <a:avLst/>
          </a:prstGeom>
          <a:noFill/>
          <a:ln w="9525">
            <a:noFill/>
            <a:miter lim="800000"/>
            <a:headEnd/>
            <a:tailEnd/>
          </a:ln>
        </p:spPr>
        <p:txBody>
          <a:bodyPr>
            <a:spAutoFit/>
          </a:bodyPr>
          <a:lstStyle/>
          <a:p>
            <a:r>
              <a:rPr lang="en-GB"/>
              <a:t>Bethnal Green Library bomb damage.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greens10"/>
          <p:cNvPicPr>
            <a:picLocks noChangeAspect="1" noChangeArrowheads="1"/>
          </p:cNvPicPr>
          <p:nvPr/>
        </p:nvPicPr>
        <p:blipFill>
          <a:blip r:embed="rId3"/>
          <a:srcRect/>
          <a:stretch>
            <a:fillRect/>
          </a:stretch>
        </p:blipFill>
        <p:spPr bwMode="auto">
          <a:xfrm>
            <a:off x="323850" y="836613"/>
            <a:ext cx="3105150" cy="4105275"/>
          </a:xfrm>
          <a:prstGeom prst="rect">
            <a:avLst/>
          </a:prstGeom>
          <a:noFill/>
          <a:ln w="9525">
            <a:noFill/>
            <a:miter lim="800000"/>
            <a:headEnd/>
            <a:tailEnd/>
          </a:ln>
        </p:spPr>
      </p:pic>
      <p:pic>
        <p:nvPicPr>
          <p:cNvPr id="25602" name="Picture 7" descr="WWII_London_Blitz_East_London"/>
          <p:cNvPicPr>
            <a:picLocks noChangeAspect="1" noChangeArrowheads="1"/>
          </p:cNvPicPr>
          <p:nvPr/>
        </p:nvPicPr>
        <p:blipFill>
          <a:blip r:embed="rId4"/>
          <a:srcRect/>
          <a:stretch>
            <a:fillRect/>
          </a:stretch>
        </p:blipFill>
        <p:spPr bwMode="auto">
          <a:xfrm>
            <a:off x="4859338" y="476250"/>
            <a:ext cx="3240087" cy="2547938"/>
          </a:xfrm>
          <a:prstGeom prst="rect">
            <a:avLst/>
          </a:prstGeom>
          <a:noFill/>
          <a:ln w="9525">
            <a:noFill/>
            <a:miter lim="800000"/>
            <a:headEnd/>
            <a:tailEnd/>
          </a:ln>
        </p:spPr>
      </p:pic>
      <p:pic>
        <p:nvPicPr>
          <p:cNvPr id="25603" name="Picture 9" descr="WWII_Unexploded_Bomb_London"/>
          <p:cNvPicPr>
            <a:picLocks noChangeAspect="1" noChangeArrowheads="1"/>
          </p:cNvPicPr>
          <p:nvPr/>
        </p:nvPicPr>
        <p:blipFill>
          <a:blip r:embed="rId5"/>
          <a:srcRect/>
          <a:stretch>
            <a:fillRect/>
          </a:stretch>
        </p:blipFill>
        <p:spPr bwMode="auto">
          <a:xfrm>
            <a:off x="5795963" y="3357563"/>
            <a:ext cx="3024187" cy="2516187"/>
          </a:xfrm>
          <a:prstGeom prst="rect">
            <a:avLst/>
          </a:prstGeom>
          <a:noFill/>
          <a:ln w="9525">
            <a:noFill/>
            <a:miter lim="800000"/>
            <a:headEnd/>
            <a:tailEnd/>
          </a:ln>
        </p:spPr>
      </p:pic>
      <p:sp>
        <p:nvSpPr>
          <p:cNvPr id="25604" name="Text Box 10"/>
          <p:cNvSpPr txBox="1">
            <a:spLocks noChangeArrowheads="1"/>
          </p:cNvSpPr>
          <p:nvPr/>
        </p:nvSpPr>
        <p:spPr bwMode="auto">
          <a:xfrm>
            <a:off x="395288" y="5229225"/>
            <a:ext cx="4752975" cy="641350"/>
          </a:xfrm>
          <a:prstGeom prst="rect">
            <a:avLst/>
          </a:prstGeom>
          <a:noFill/>
          <a:ln w="9525">
            <a:noFill/>
            <a:miter lim="800000"/>
            <a:headEnd/>
            <a:tailEnd/>
          </a:ln>
        </p:spPr>
        <p:txBody>
          <a:bodyPr>
            <a:spAutoFit/>
          </a:bodyPr>
          <a:lstStyle/>
          <a:p>
            <a:pPr>
              <a:spcBef>
                <a:spcPct val="50000"/>
              </a:spcBef>
            </a:pPr>
            <a:r>
              <a:rPr lang="en-GB"/>
              <a:t>What effect do you think the bombing had on people living in the bombed areas?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C:\Users\Harriet\AppData\Local\Temp\Rar$DIa0.693\Peter Perryment with photo of Peter_youngest, Iris, brother CROP.JPG"/>
          <p:cNvPicPr>
            <a:picLocks noChangeAspect="1" noChangeArrowheads="1"/>
          </p:cNvPicPr>
          <p:nvPr/>
        </p:nvPicPr>
        <p:blipFill>
          <a:blip r:embed="rId2"/>
          <a:srcRect/>
          <a:stretch>
            <a:fillRect/>
          </a:stretch>
        </p:blipFill>
        <p:spPr bwMode="auto">
          <a:xfrm>
            <a:off x="468313" y="279400"/>
            <a:ext cx="5613400" cy="6299200"/>
          </a:xfrm>
          <a:prstGeom prst="rect">
            <a:avLst/>
          </a:prstGeom>
          <a:noFill/>
          <a:ln w="9525">
            <a:noFill/>
            <a:miter lim="800000"/>
            <a:headEnd/>
            <a:tailEnd/>
          </a:ln>
        </p:spPr>
      </p:pic>
      <p:sp>
        <p:nvSpPr>
          <p:cNvPr id="27650" name="TextBox 1"/>
          <p:cNvSpPr txBox="1">
            <a:spLocks noChangeArrowheads="1"/>
          </p:cNvSpPr>
          <p:nvPr/>
        </p:nvSpPr>
        <p:spPr bwMode="auto">
          <a:xfrm>
            <a:off x="6227763" y="404813"/>
            <a:ext cx="2592387" cy="4486275"/>
          </a:xfrm>
          <a:prstGeom prst="rect">
            <a:avLst/>
          </a:prstGeom>
          <a:noFill/>
          <a:ln w="9525">
            <a:noFill/>
            <a:miter lim="800000"/>
            <a:headEnd/>
            <a:tailEnd/>
          </a:ln>
        </p:spPr>
        <p:txBody>
          <a:bodyPr>
            <a:spAutoFit/>
          </a:bodyPr>
          <a:lstStyle/>
          <a:p>
            <a:r>
              <a:rPr lang="en-GB" sz="3600"/>
              <a:t>Audio clip 1</a:t>
            </a:r>
          </a:p>
          <a:p>
            <a:endParaRPr lang="en-GB" sz="3600"/>
          </a:p>
          <a:p>
            <a:r>
              <a:rPr lang="en-GB" sz="3600"/>
              <a:t>Peter Perryment (centre) and his siblings.</a:t>
            </a:r>
          </a:p>
          <a:p>
            <a:endParaRPr lang="en-GB"/>
          </a:p>
          <a:p>
            <a:endParaRPr lang="en-GB"/>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TotalTime>
  <Words>341</Words>
  <Application>Microsoft Macintosh PowerPoint</Application>
  <PresentationFormat>On-screen Show (4:3)</PresentationFormat>
  <Paragraphs>45</Paragraphs>
  <Slides>15</Slides>
  <Notes>11</Notes>
  <HiddenSlides>0</HiddenSlides>
  <MMClips>2</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15</vt:i4>
      </vt:variant>
    </vt:vector>
  </HeadingPairs>
  <TitlesOfParts>
    <vt:vector size="17" baseType="lpstr">
      <vt:lpstr>Arial</vt:lpstr>
      <vt:lpstr>Default Design</vt:lpstr>
      <vt:lpstr>Lesson 2</vt:lpstr>
      <vt:lpstr>If you were a German commander in World War II where would you choose to bomb in England? Why?</vt:lpstr>
      <vt:lpstr>PowerPoint Presentation</vt:lpstr>
      <vt:lpstr>What has been bombed?</vt:lpstr>
      <vt:lpstr>PowerPoint Presentation</vt:lpstr>
      <vt:lpstr>PowerPoint Presentation</vt:lpstr>
      <vt:lpstr>PowerPoint Presentation</vt:lpstr>
      <vt:lpstr>PowerPoint Presentation</vt:lpstr>
      <vt:lpstr>PowerPoint Presentation</vt:lpstr>
      <vt:lpstr>How to act when you hear an air-raid signal</vt:lpstr>
      <vt:lpstr>PowerPoint Presentation</vt:lpstr>
      <vt:lpstr>PowerPoint Presentation</vt:lpstr>
      <vt:lpstr>World War II Shelters</vt:lpstr>
      <vt:lpstr>How people coped in the Blackout</vt:lpstr>
      <vt:lpstr>Morale-boosting campaigns during WWII</vt:lpstr>
    </vt:vector>
  </TitlesOfParts>
  <Manager/>
  <Company>na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mike</dc:creator>
  <cp:keywords/>
  <dc:description/>
  <cp:lastModifiedBy>Shewen, Martin</cp:lastModifiedBy>
  <cp:revision>17</cp:revision>
  <dcterms:created xsi:type="dcterms:W3CDTF">2015-02-15T09:58:47Z</dcterms:created>
  <dcterms:modified xsi:type="dcterms:W3CDTF">2023-03-05T09:32:10Z</dcterms:modified>
  <cp:category/>
</cp:coreProperties>
</file>